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8.xml" ContentType="application/vnd.openxmlformats-officedocument.drawingml.chart+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6" r:id="rId1"/>
  </p:sldMasterIdLst>
  <p:notesMasterIdLst>
    <p:notesMasterId r:id="rId31"/>
  </p:notesMasterIdLst>
  <p:handoutMasterIdLst>
    <p:handoutMasterId r:id="rId32"/>
  </p:handoutMasterIdLst>
  <p:sldIdLst>
    <p:sldId id="256" r:id="rId2"/>
    <p:sldId id="337" r:id="rId3"/>
    <p:sldId id="335" r:id="rId4"/>
    <p:sldId id="358" r:id="rId5"/>
    <p:sldId id="339" r:id="rId6"/>
    <p:sldId id="340" r:id="rId7"/>
    <p:sldId id="315" r:id="rId8"/>
    <p:sldId id="326" r:id="rId9"/>
    <p:sldId id="364" r:id="rId10"/>
    <p:sldId id="365" r:id="rId11"/>
    <p:sldId id="366" r:id="rId12"/>
    <p:sldId id="341" r:id="rId13"/>
    <p:sldId id="342" r:id="rId14"/>
    <p:sldId id="367" r:id="rId15"/>
    <p:sldId id="344" r:id="rId16"/>
    <p:sldId id="345" r:id="rId17"/>
    <p:sldId id="359" r:id="rId18"/>
    <p:sldId id="347" r:id="rId19"/>
    <p:sldId id="348" r:id="rId20"/>
    <p:sldId id="350" r:id="rId21"/>
    <p:sldId id="351" r:id="rId22"/>
    <p:sldId id="353" r:id="rId23"/>
    <p:sldId id="363" r:id="rId24"/>
    <p:sldId id="354" r:id="rId25"/>
    <p:sldId id="360" r:id="rId26"/>
    <p:sldId id="355" r:id="rId27"/>
    <p:sldId id="356" r:id="rId28"/>
    <p:sldId id="361" r:id="rId29"/>
    <p:sldId id="334" r:id="rId30"/>
  </p:sldIdLst>
  <p:sldSz cx="9144000" cy="6858000" type="screen4x3"/>
  <p:notesSz cx="6797675" cy="9928225"/>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istide MEDENO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E"/>
    <a:srgbClr val="64FF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99813" autoAdjust="0"/>
  </p:normalViewPr>
  <p:slideViewPr>
    <p:cSldViewPr snapToGrid="0" snapToObjects="1">
      <p:cViewPr>
        <p:scale>
          <a:sx n="81" d="100"/>
          <a:sy n="81" d="100"/>
        </p:scale>
        <p:origin x="-1044" y="-36"/>
      </p:cViewPr>
      <p:guideLst>
        <p:guide orient="horz" pos="2160"/>
        <p:guide pos="2880"/>
      </p:guideLst>
    </p:cSldViewPr>
  </p:slideViewPr>
  <p:outlineViewPr>
    <p:cViewPr>
      <p:scale>
        <a:sx n="33" d="100"/>
        <a:sy n="33" d="100"/>
      </p:scale>
      <p:origin x="0" y="320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4014"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5.xml.rels><?xml version="1.0" encoding="UTF-8" standalone="yes"?>
<Relationships xmlns="http://schemas.openxmlformats.org/package/2006/relationships"><Relationship Id="rId2" Type="http://schemas.openxmlformats.org/officeDocument/2006/relationships/package" Target="../embeddings/Feuille_de_calcul_Microsoft_Excel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Feuille_de_calcul_Microsoft_Excel6.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de_calcul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de_calcul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Feuil1!$B$1</c:f>
              <c:strCache>
                <c:ptCount val="1"/>
                <c:pt idx="0">
                  <c:v>Série 1</c:v>
                </c:pt>
              </c:strCache>
            </c:strRef>
          </c:tx>
          <c:dLbls>
            <c:dLbl>
              <c:idx val="7"/>
              <c:layout>
                <c:manualLayout>
                  <c:x val="-2.99197906581809E-2"/>
                  <c:y val="6.87500000000000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77C-4CC0-BF94-BD012E5CF83C}"/>
                </c:ext>
              </c:extLst>
            </c:dLbl>
            <c:dLbl>
              <c:idx val="13"/>
              <c:layout>
                <c:manualLayout>
                  <c:x val="-1.25979305870775E-2"/>
                  <c:y val="-2.23304112594190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77C-4CC0-BF94-BD012E5CF83C}"/>
                </c:ext>
              </c:extLst>
            </c:dLbl>
            <c:dLbl>
              <c:idx val="14"/>
              <c:layout>
                <c:manualLayout>
                  <c:x val="-1.5747258241146701E-3"/>
                  <c:y val="2.8124753937008001E-2"/>
                </c:manualLayout>
              </c:layout>
              <c:numFmt formatCode="0.0%" sourceLinked="0"/>
              <c:spPr/>
              <c:txPr>
                <a:bodyPr/>
                <a:lstStyle/>
                <a:p>
                  <a:pPr>
                    <a:defRPr sz="1600" b="1">
                      <a:solidFill>
                        <a:srgbClr val="FF0000"/>
                      </a:solidFill>
                    </a:defRPr>
                  </a:pPr>
                  <a:endParaRPr lang="fr-FR"/>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77C-4CC0-BF94-BD012E5CF83C}"/>
                </c:ext>
              </c:extLst>
            </c:dLbl>
            <c:numFmt formatCode="0.0%" sourceLinked="0"/>
            <c:spPr>
              <a:noFill/>
              <a:ln>
                <a:noFill/>
              </a:ln>
              <a:effectLst/>
            </c:spPr>
            <c:txPr>
              <a:bodyPr/>
              <a:lstStyle/>
              <a:p>
                <a:pPr>
                  <a:defRPr sz="1600" b="1"/>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Feuil1!$A$2:$A$12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Feuil1!$B$2:$B$12</c:f>
              <c:numCache>
                <c:formatCode>General</c:formatCode>
                <c:ptCount val="11"/>
                <c:pt idx="0">
                  <c:v>1.2999999999999999E-2</c:v>
                </c:pt>
                <c:pt idx="1">
                  <c:v>7.9000000000000001E-2</c:v>
                </c:pt>
                <c:pt idx="2">
                  <c:v>2.1999999999999999E-2</c:v>
                </c:pt>
                <c:pt idx="3">
                  <c:v>2.1000000000000001E-2</c:v>
                </c:pt>
                <c:pt idx="4">
                  <c:v>2.7E-2</c:v>
                </c:pt>
                <c:pt idx="5">
                  <c:v>6.7000000000000004E-2</c:v>
                </c:pt>
                <c:pt idx="6">
                  <c:v>0.01</c:v>
                </c:pt>
                <c:pt idx="7">
                  <c:v>-1.0999999999999999E-2</c:v>
                </c:pt>
                <c:pt idx="8">
                  <c:v>3.0000000000000001E-3</c:v>
                </c:pt>
                <c:pt idx="9">
                  <c:v>-8.0000000000000002E-3</c:v>
                </c:pt>
              </c:numCache>
            </c:numRef>
          </c:val>
          <c:smooth val="1"/>
          <c:extLst xmlns:c16r2="http://schemas.microsoft.com/office/drawing/2015/06/chart">
            <c:ext xmlns:c16="http://schemas.microsoft.com/office/drawing/2014/chart" uri="{C3380CC4-5D6E-409C-BE32-E72D297353CC}">
              <c16:uniqueId val="{00000003-377C-4CC0-BF94-BD012E5CF83C}"/>
            </c:ext>
          </c:extLst>
        </c:ser>
        <c:ser>
          <c:idx val="1"/>
          <c:order val="1"/>
          <c:tx>
            <c:strRef>
              <c:f>Feuil1!$C$1</c:f>
              <c:strCache>
                <c:ptCount val="1"/>
                <c:pt idx="0">
                  <c:v>Série 12</c:v>
                </c:pt>
              </c:strCache>
            </c:strRef>
          </c:tx>
          <c:spPr>
            <a:ln>
              <a:solidFill>
                <a:srgbClr val="FF0000"/>
              </a:solidFill>
            </a:ln>
          </c:spPr>
          <c:marker>
            <c:symbol val="none"/>
          </c:marker>
          <c:dPt>
            <c:idx val="10"/>
            <c:bubble3D val="0"/>
            <c:spPr>
              <a:ln>
                <a:solidFill>
                  <a:srgbClr val="FF0000"/>
                </a:solidFill>
                <a:prstDash val="sysDash"/>
              </a:ln>
            </c:spPr>
            <c:extLst xmlns:c16r2="http://schemas.microsoft.com/office/drawing/2015/06/chart">
              <c:ext xmlns:c16="http://schemas.microsoft.com/office/drawing/2014/chart" uri="{C3380CC4-5D6E-409C-BE32-E72D297353CC}">
                <c16:uniqueId val="{00000005-377C-4CC0-BF94-BD012E5CF83C}"/>
              </c:ext>
            </c:extLst>
          </c:dPt>
          <c:dLbls>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77C-4CC0-BF94-BD012E5CF83C}"/>
                </c:ext>
              </c:extLst>
            </c:dLbl>
            <c:dLbl>
              <c:idx val="10"/>
              <c:numFmt formatCode="0.0%" sourceLinked="0"/>
              <c:spPr/>
              <c:txPr>
                <a:bodyPr/>
                <a:lstStyle/>
                <a:p>
                  <a:pPr>
                    <a:defRPr b="1"/>
                  </a:pPr>
                  <a:endParaRPr lang="fr-FR"/>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Feuil1!$A$2:$A$12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Feuil1!$C$2:$C$12</c:f>
              <c:numCache>
                <c:formatCode>General</c:formatCode>
                <c:ptCount val="11"/>
                <c:pt idx="9">
                  <c:v>-8.0000000000000002E-3</c:v>
                </c:pt>
                <c:pt idx="10">
                  <c:v>2.1000000000000001E-2</c:v>
                </c:pt>
              </c:numCache>
            </c:numRef>
          </c:val>
          <c:smooth val="0"/>
          <c:extLst xmlns:c16r2="http://schemas.microsoft.com/office/drawing/2015/06/chart">
            <c:ext xmlns:c16="http://schemas.microsoft.com/office/drawing/2014/chart" uri="{C3380CC4-5D6E-409C-BE32-E72D297353CC}">
              <c16:uniqueId val="{00000007-377C-4CC0-BF94-BD012E5CF83C}"/>
            </c:ext>
          </c:extLst>
        </c:ser>
        <c:ser>
          <c:idx val="2"/>
          <c:order val="2"/>
          <c:tx>
            <c:strRef>
              <c:f>Feuil1!$D$1</c:f>
              <c:strCache>
                <c:ptCount val="1"/>
                <c:pt idx="0">
                  <c:v>Série 2</c:v>
                </c:pt>
              </c:strCache>
            </c:strRef>
          </c:tx>
          <c:spPr>
            <a:ln>
              <a:solidFill>
                <a:srgbClr val="FF0000"/>
              </a:solidFill>
            </a:ln>
          </c:spPr>
          <c:marker>
            <c:symbol val="none"/>
          </c:marker>
          <c:cat>
            <c:numRef>
              <c:f>Feuil1!$A$2:$A$12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Feuil1!$D$2:$D$12</c:f>
              <c:numCache>
                <c:formatCode>General</c:formatCode>
                <c:ptCount val="11"/>
                <c:pt idx="0">
                  <c:v>0.03</c:v>
                </c:pt>
                <c:pt idx="1">
                  <c:v>0.03</c:v>
                </c:pt>
                <c:pt idx="2">
                  <c:v>0.03</c:v>
                </c:pt>
                <c:pt idx="3">
                  <c:v>0.03</c:v>
                </c:pt>
                <c:pt idx="4">
                  <c:v>0.03</c:v>
                </c:pt>
                <c:pt idx="5">
                  <c:v>0.03</c:v>
                </c:pt>
                <c:pt idx="6">
                  <c:v>0.03</c:v>
                </c:pt>
                <c:pt idx="7">
                  <c:v>0.03</c:v>
                </c:pt>
                <c:pt idx="8">
                  <c:v>0.03</c:v>
                </c:pt>
                <c:pt idx="9">
                  <c:v>0.03</c:v>
                </c:pt>
                <c:pt idx="10">
                  <c:v>0.03</c:v>
                </c:pt>
              </c:numCache>
            </c:numRef>
          </c:val>
          <c:smooth val="1"/>
          <c:extLst xmlns:c16r2="http://schemas.microsoft.com/office/drawing/2015/06/chart">
            <c:ext xmlns:c16="http://schemas.microsoft.com/office/drawing/2014/chart" uri="{C3380CC4-5D6E-409C-BE32-E72D297353CC}">
              <c16:uniqueId val="{00000008-377C-4CC0-BF94-BD012E5CF83C}"/>
            </c:ext>
          </c:extLst>
        </c:ser>
        <c:dLbls>
          <c:showLegendKey val="0"/>
          <c:showVal val="0"/>
          <c:showCatName val="0"/>
          <c:showSerName val="0"/>
          <c:showPercent val="0"/>
          <c:showBubbleSize val="0"/>
        </c:dLbls>
        <c:marker val="1"/>
        <c:smooth val="0"/>
        <c:axId val="236115456"/>
        <c:axId val="236116992"/>
      </c:lineChart>
      <c:catAx>
        <c:axId val="236115456"/>
        <c:scaling>
          <c:orientation val="minMax"/>
        </c:scaling>
        <c:delete val="0"/>
        <c:axPos val="b"/>
        <c:numFmt formatCode="General" sourceLinked="1"/>
        <c:majorTickMark val="out"/>
        <c:minorTickMark val="none"/>
        <c:tickLblPos val="nextTo"/>
        <c:txPr>
          <a:bodyPr/>
          <a:lstStyle/>
          <a:p>
            <a:pPr>
              <a:defRPr sz="1400"/>
            </a:pPr>
            <a:endParaRPr lang="fr-FR"/>
          </a:p>
        </c:txPr>
        <c:crossAx val="236116992"/>
        <c:crosses val="autoZero"/>
        <c:auto val="1"/>
        <c:lblAlgn val="ctr"/>
        <c:lblOffset val="100"/>
        <c:noMultiLvlLbl val="0"/>
      </c:catAx>
      <c:valAx>
        <c:axId val="236116992"/>
        <c:scaling>
          <c:orientation val="minMax"/>
        </c:scaling>
        <c:delete val="0"/>
        <c:axPos val="l"/>
        <c:majorGridlines/>
        <c:numFmt formatCode="0.0%" sourceLinked="0"/>
        <c:majorTickMark val="out"/>
        <c:minorTickMark val="none"/>
        <c:tickLblPos val="nextTo"/>
        <c:txPr>
          <a:bodyPr/>
          <a:lstStyle/>
          <a:p>
            <a:pPr>
              <a:defRPr sz="1400"/>
            </a:pPr>
            <a:endParaRPr lang="fr-FR"/>
          </a:p>
        </c:txPr>
        <c:crossAx val="236115456"/>
        <c:crosses val="autoZero"/>
        <c:crossBetween val="midCat"/>
      </c:valAx>
    </c:plotArea>
    <c:plotVisOnly val="1"/>
    <c:dispBlanksAs val="gap"/>
    <c:showDLblsOverMax val="0"/>
  </c:chart>
  <c:txPr>
    <a:bodyPr/>
    <a:lstStyle/>
    <a:p>
      <a:pPr>
        <a:defRPr sz="1800"/>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Bénin</c:v>
                </c:pt>
              </c:strCache>
            </c:strRef>
          </c:tx>
          <c:spPr>
            <a:ln w="63500" cap="rnd">
              <a:solidFill>
                <a:schemeClr val="accent1"/>
              </a:solidFill>
              <a:round/>
            </a:ln>
            <a:effectLst>
              <a:outerShdw blurRad="40000" dist="23000" dir="5400000" rotWithShape="0">
                <a:srgbClr val="000000">
                  <a:alpha val="35000"/>
                </a:srgbClr>
              </a:outerShdw>
            </a:effectLst>
          </c:spPr>
          <c:marker>
            <c:symbol val="none"/>
          </c:marker>
          <c:dLbls>
            <c:dLbl>
              <c:idx val="0"/>
              <c:layout>
                <c:manualLayout>
                  <c:x val="1.59091629387656E-3"/>
                  <c:y val="6.47481996049328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F16-4EE2-9E25-32B14C18E188}"/>
                </c:ext>
              </c:extLst>
            </c:dLbl>
            <c:dLbl>
              <c:idx val="5"/>
              <c:tx>
                <c:rich>
                  <a:bodyPr/>
                  <a:lstStyle/>
                  <a:p>
                    <a:r>
                      <a:rPr lang="en-US"/>
                      <a:t>54,3</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F16-4EE2-9E25-32B14C18E188}"/>
                </c:ext>
              </c:extLst>
            </c:dLbl>
            <c:spPr>
              <a:solidFill>
                <a:schemeClr val="lt1"/>
              </a:solidFill>
              <a:ln>
                <a:solidFill>
                  <a:srgbClr val="FF0000"/>
                </a:solidFill>
                <a:prstDash val="sysDot"/>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dk1">
                        <a:lumMod val="65000"/>
                        <a:lumOff val="35000"/>
                      </a:schemeClr>
                    </a:solidFill>
                    <a:latin typeface="Bookman Old Style" panose="02050604050505020204" pitchFamily="18" charset="0"/>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ellipse">
                    <a:avLst/>
                  </a:prstGeom>
                </c15:spPr>
                <c15:showLeaderLines val="0"/>
              </c:ext>
            </c:extLst>
          </c:dLbls>
          <c:cat>
            <c:numRef>
              <c:f>Feuil1!$A$2:$A$7</c:f>
              <c:numCache>
                <c:formatCode>General</c:formatCode>
                <c:ptCount val="6"/>
                <c:pt idx="0">
                  <c:v>2012</c:v>
                </c:pt>
                <c:pt idx="1">
                  <c:v>2013</c:v>
                </c:pt>
                <c:pt idx="2">
                  <c:v>2014</c:v>
                </c:pt>
                <c:pt idx="3">
                  <c:v>2015</c:v>
                </c:pt>
                <c:pt idx="4">
                  <c:v>2016</c:v>
                </c:pt>
                <c:pt idx="5">
                  <c:v>2017</c:v>
                </c:pt>
              </c:numCache>
            </c:numRef>
          </c:cat>
          <c:val>
            <c:numRef>
              <c:f>Feuil1!$B$2:$B$7</c:f>
              <c:numCache>
                <c:formatCode>0.0</c:formatCode>
                <c:ptCount val="6"/>
                <c:pt idx="0">
                  <c:v>26.70351924684061</c:v>
                </c:pt>
                <c:pt idx="1">
                  <c:v>25.287681527817689</c:v>
                </c:pt>
                <c:pt idx="2">
                  <c:v>30.45744348369622</c:v>
                </c:pt>
                <c:pt idx="3">
                  <c:v>42.427031956034099</c:v>
                </c:pt>
                <c:pt idx="4">
                  <c:v>49.5</c:v>
                </c:pt>
                <c:pt idx="5">
                  <c:v>54.3</c:v>
                </c:pt>
              </c:numCache>
            </c:numRef>
          </c:val>
          <c:smooth val="1"/>
          <c:extLst xmlns:c16r2="http://schemas.microsoft.com/office/drawing/2015/06/chart">
            <c:ext xmlns:c16="http://schemas.microsoft.com/office/drawing/2014/chart" uri="{C3380CC4-5D6E-409C-BE32-E72D297353CC}">
              <c16:uniqueId val="{00000000-0629-4E67-8851-E283773DCDAE}"/>
            </c:ext>
          </c:extLst>
        </c:ser>
        <c:dLbls>
          <c:showLegendKey val="0"/>
          <c:showVal val="0"/>
          <c:showCatName val="0"/>
          <c:showSerName val="0"/>
          <c:showPercent val="0"/>
          <c:showBubbleSize val="0"/>
        </c:dLbls>
        <c:marker val="1"/>
        <c:smooth val="0"/>
        <c:axId val="236618112"/>
        <c:axId val="236619648"/>
      </c:lineChart>
      <c:catAx>
        <c:axId val="236618112"/>
        <c:scaling>
          <c:orientation val="minMax"/>
        </c:scaling>
        <c:delete val="0"/>
        <c:axPos val="b"/>
        <c:numFmt formatCode="General" sourceLinked="1"/>
        <c:majorTickMark val="none"/>
        <c:minorTickMark val="none"/>
        <c:tickLblPos val="nextTo"/>
        <c:spPr>
          <a:noFill/>
          <a:ln w="12700" cap="flat" cmpd="sng" algn="ctr">
            <a:solidFill>
              <a:schemeClr val="tx2">
                <a:lumMod val="7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ookman Old Style" panose="02050604050505020204" pitchFamily="18" charset="0"/>
                <a:ea typeface="+mn-ea"/>
                <a:cs typeface="+mn-cs"/>
              </a:defRPr>
            </a:pPr>
            <a:endParaRPr lang="fr-FR"/>
          </a:p>
        </c:txPr>
        <c:crossAx val="236619648"/>
        <c:crosses val="autoZero"/>
        <c:auto val="1"/>
        <c:lblAlgn val="ctr"/>
        <c:lblOffset val="100"/>
        <c:noMultiLvlLbl val="0"/>
      </c:catAx>
      <c:valAx>
        <c:axId val="236619648"/>
        <c:scaling>
          <c:orientation val="minMax"/>
          <c:max val="80"/>
          <c:min val="2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solidFill>
              <a:schemeClr val="tx2">
                <a:lumMod val="75000"/>
              </a:schemeClr>
            </a:solid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ookman Old Style" panose="02050604050505020204" pitchFamily="18" charset="0"/>
                <a:ea typeface="+mn-ea"/>
                <a:cs typeface="+mn-cs"/>
              </a:defRPr>
            </a:pPr>
            <a:endParaRPr lang="fr-FR"/>
          </a:p>
        </c:txPr>
        <c:crossAx val="236618112"/>
        <c:crosses val="autoZero"/>
        <c:crossBetween val="between"/>
      </c:valAx>
      <c:spPr>
        <a:noFill/>
        <a:ln>
          <a:noFill/>
        </a:ln>
        <a:effectLst/>
      </c:spPr>
    </c:plotArea>
    <c:plotVisOnly val="1"/>
    <c:dispBlanksAs val="gap"/>
    <c:showDLblsOverMax val="0"/>
  </c:chart>
  <c:spPr>
    <a:noFill/>
    <a:ln>
      <a:noFill/>
    </a:ln>
    <a:effectLst/>
  </c:spPr>
  <c:txPr>
    <a:bodyPr/>
    <a:lstStyle/>
    <a:p>
      <a:pPr>
        <a:defRPr b="1">
          <a:latin typeface="Bookman Old Style" panose="02050604050505020204" pitchFamily="18" charset="0"/>
        </a:defRPr>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Dividendes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Georgia Ref"/>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2017</c:v>
                </c:pt>
                <c:pt idx="1">
                  <c:v>2016</c:v>
                </c:pt>
                <c:pt idx="2">
                  <c:v>2015</c:v>
                </c:pt>
                <c:pt idx="3">
                  <c:v>2014</c:v>
                </c:pt>
              </c:numCache>
            </c:numRef>
          </c:cat>
          <c:val>
            <c:numRef>
              <c:f>Feuil1!$B$2:$B$5</c:f>
            </c:numRef>
          </c:val>
          <c:extLst xmlns:c16r2="http://schemas.microsoft.com/office/drawing/2015/06/chart">
            <c:ext xmlns:c16="http://schemas.microsoft.com/office/drawing/2014/chart" uri="{C3380CC4-5D6E-409C-BE32-E72D297353CC}">
              <c16:uniqueId val="{00000000-627A-4A12-A9C6-37742A530435}"/>
            </c:ext>
          </c:extLst>
        </c:ser>
        <c:ser>
          <c:idx val="1"/>
          <c:order val="1"/>
          <c:tx>
            <c:strRef>
              <c:f>Feuil1!$C$1</c:f>
              <c:strCache>
                <c:ptCount val="1"/>
                <c:pt idx="0">
                  <c:v>Impôts et taxes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Georgia Ref"/>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2017</c:v>
                </c:pt>
                <c:pt idx="1">
                  <c:v>2016</c:v>
                </c:pt>
                <c:pt idx="2">
                  <c:v>2015</c:v>
                </c:pt>
                <c:pt idx="3">
                  <c:v>2014</c:v>
                </c:pt>
              </c:numCache>
            </c:numRef>
          </c:cat>
          <c:val>
            <c:numRef>
              <c:f>Feuil1!$C$2:$C$5</c:f>
            </c:numRef>
          </c:val>
          <c:extLst xmlns:c16r2="http://schemas.microsoft.com/office/drawing/2015/06/chart">
            <c:ext xmlns:c16="http://schemas.microsoft.com/office/drawing/2014/chart" uri="{C3380CC4-5D6E-409C-BE32-E72D297353CC}">
              <c16:uniqueId val="{00000001-627A-4A12-A9C6-37742A530435}"/>
            </c:ext>
          </c:extLst>
        </c:ser>
        <c:ser>
          <c:idx val="2"/>
          <c:order val="2"/>
          <c:tx>
            <c:strRef>
              <c:f>Feuil1!$D$1</c:f>
              <c:strCache>
                <c:ptCount val="1"/>
                <c:pt idx="0">
                  <c:v>Subventions</c:v>
                </c:pt>
              </c:strCache>
            </c:strRef>
          </c:tx>
          <c:spPr>
            <a:solidFill>
              <a:schemeClr val="tx2">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Georgia Ref"/>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2017</c:v>
                </c:pt>
                <c:pt idx="1">
                  <c:v>2016</c:v>
                </c:pt>
                <c:pt idx="2">
                  <c:v>2015</c:v>
                </c:pt>
                <c:pt idx="3">
                  <c:v>2014</c:v>
                </c:pt>
              </c:numCache>
            </c:numRef>
          </c:cat>
          <c:val>
            <c:numRef>
              <c:f>Feuil1!$D$2:$D$5</c:f>
              <c:numCache>
                <c:formatCode>0.0</c:formatCode>
                <c:ptCount val="4"/>
                <c:pt idx="0">
                  <c:v>22.3</c:v>
                </c:pt>
                <c:pt idx="1">
                  <c:v>92.8</c:v>
                </c:pt>
                <c:pt idx="2">
                  <c:v>47.8</c:v>
                </c:pt>
                <c:pt idx="3">
                  <c:v>134.6</c:v>
                </c:pt>
              </c:numCache>
            </c:numRef>
          </c:val>
          <c:extLst xmlns:c16r2="http://schemas.microsoft.com/office/drawing/2015/06/chart">
            <c:ext xmlns:c16="http://schemas.microsoft.com/office/drawing/2014/chart" uri="{C3380CC4-5D6E-409C-BE32-E72D297353CC}">
              <c16:uniqueId val="{00000002-627A-4A12-A9C6-37742A530435}"/>
            </c:ext>
          </c:extLst>
        </c:ser>
        <c:ser>
          <c:idx val="3"/>
          <c:order val="3"/>
          <c:tx>
            <c:strRef>
              <c:f>Feuil1!$E$1</c:f>
              <c:strCache>
                <c:ptCount val="1"/>
                <c:pt idx="0">
                  <c:v>Contribution</c:v>
                </c:pt>
              </c:strCache>
            </c:strRef>
          </c:tx>
          <c:spPr>
            <a:solidFill>
              <a:srgbClr val="FF0000">
                <a:alpha val="40000"/>
              </a:srgbClr>
            </a:solidFill>
          </c:spPr>
          <c:invertIfNegative val="0"/>
          <c:dLbls>
            <c:spPr>
              <a:noFill/>
              <a:ln>
                <a:noFill/>
              </a:ln>
              <a:effectLst/>
            </c:spPr>
            <c:txPr>
              <a:bodyPr/>
              <a:lstStyle/>
              <a:p>
                <a:pPr>
                  <a:defRPr sz="8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Feuil1!$A$2:$A$5</c:f>
              <c:numCache>
                <c:formatCode>General</c:formatCode>
                <c:ptCount val="4"/>
                <c:pt idx="0">
                  <c:v>2017</c:v>
                </c:pt>
                <c:pt idx="1">
                  <c:v>2016</c:v>
                </c:pt>
                <c:pt idx="2">
                  <c:v>2015</c:v>
                </c:pt>
                <c:pt idx="3">
                  <c:v>2014</c:v>
                </c:pt>
              </c:numCache>
            </c:numRef>
          </c:cat>
          <c:val>
            <c:numRef>
              <c:f>Feuil1!$E$2:$E$5</c:f>
              <c:numCache>
                <c:formatCode>0.0</c:formatCode>
                <c:ptCount val="4"/>
                <c:pt idx="0">
                  <c:v>23.545000000000002</c:v>
                </c:pt>
                <c:pt idx="1">
                  <c:v>19.067</c:v>
                </c:pt>
                <c:pt idx="2">
                  <c:v>4.0410000000000004</c:v>
                </c:pt>
                <c:pt idx="3">
                  <c:v>11.78</c:v>
                </c:pt>
              </c:numCache>
            </c:numRef>
          </c:val>
          <c:extLst xmlns:c16r2="http://schemas.microsoft.com/office/drawing/2015/06/chart">
            <c:ext xmlns:c16="http://schemas.microsoft.com/office/drawing/2014/chart" uri="{C3380CC4-5D6E-409C-BE32-E72D297353CC}">
              <c16:uniqueId val="{00000000-A285-4CB6-A823-7DD4DB4CDF50}"/>
            </c:ext>
          </c:extLst>
        </c:ser>
        <c:dLbls>
          <c:showLegendKey val="0"/>
          <c:showVal val="0"/>
          <c:showCatName val="0"/>
          <c:showSerName val="0"/>
          <c:showPercent val="0"/>
          <c:showBubbleSize val="0"/>
        </c:dLbls>
        <c:gapWidth val="115"/>
        <c:overlap val="-20"/>
        <c:axId val="237477248"/>
        <c:axId val="237499520"/>
      </c:barChart>
      <c:catAx>
        <c:axId val="23747724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B050"/>
                </a:solidFill>
                <a:latin typeface="Georgia Ref"/>
                <a:ea typeface="+mn-ea"/>
                <a:cs typeface="+mn-cs"/>
              </a:defRPr>
            </a:pPr>
            <a:endParaRPr lang="fr-FR"/>
          </a:p>
        </c:txPr>
        <c:crossAx val="237499520"/>
        <c:crosses val="autoZero"/>
        <c:auto val="1"/>
        <c:lblAlgn val="ctr"/>
        <c:lblOffset val="100"/>
        <c:noMultiLvlLbl val="0"/>
      </c:catAx>
      <c:valAx>
        <c:axId val="23749952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Georgia Ref"/>
                <a:ea typeface="+mn-ea"/>
                <a:cs typeface="+mn-cs"/>
              </a:defRPr>
            </a:pPr>
            <a:endParaRPr lang="fr-FR"/>
          </a:p>
        </c:txPr>
        <c:crossAx val="237477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Georgia Ref"/>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b="1">
          <a:latin typeface="Georgia Ref"/>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clustered"/>
        <c:varyColors val="0"/>
        <c:ser>
          <c:idx val="0"/>
          <c:order val="0"/>
          <c:tx>
            <c:strRef>
              <c:f>Feuil1!$B$1</c:f>
              <c:strCache>
                <c:ptCount val="1"/>
                <c:pt idx="0">
                  <c:v>Impôts et taxes</c:v>
                </c:pt>
              </c:strCache>
            </c:strRef>
          </c:tx>
          <c:spPr>
            <a:solidFill>
              <a:schemeClr val="accent2">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Georgia Ref"/>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2017</c:v>
                </c:pt>
                <c:pt idx="1">
                  <c:v>2016</c:v>
                </c:pt>
                <c:pt idx="2">
                  <c:v>2015</c:v>
                </c:pt>
                <c:pt idx="3">
                  <c:v>2014</c:v>
                </c:pt>
              </c:numCache>
            </c:numRef>
          </c:cat>
          <c:val>
            <c:numRef>
              <c:f>Feuil1!$B$2:$B$5</c:f>
              <c:numCache>
                <c:formatCode>0.0</c:formatCode>
                <c:ptCount val="4"/>
                <c:pt idx="0">
                  <c:v>0.24299999999999999</c:v>
                </c:pt>
                <c:pt idx="1">
                  <c:v>0.191</c:v>
                </c:pt>
                <c:pt idx="2">
                  <c:v>0.5</c:v>
                </c:pt>
                <c:pt idx="3">
                  <c:v>1</c:v>
                </c:pt>
              </c:numCache>
            </c:numRef>
          </c:val>
          <c:extLst xmlns:c16r2="http://schemas.microsoft.com/office/drawing/2015/06/chart">
            <c:ext xmlns:c16="http://schemas.microsoft.com/office/drawing/2014/chart" uri="{C3380CC4-5D6E-409C-BE32-E72D297353CC}">
              <c16:uniqueId val="{00000000-7BDD-4C55-A455-C23E0C2A8FEA}"/>
            </c:ext>
          </c:extLst>
        </c:ser>
        <c:ser>
          <c:idx val="1"/>
          <c:order val="1"/>
          <c:tx>
            <c:strRef>
              <c:f>Feuil1!$C$1</c:f>
              <c:strCache>
                <c:ptCount val="1"/>
                <c:pt idx="0">
                  <c:v>Subventions</c:v>
                </c:pt>
              </c:strCache>
            </c:strRef>
          </c:tx>
          <c:spPr>
            <a:solidFill>
              <a:schemeClr val="tx2">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Georgia Ref"/>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2017</c:v>
                </c:pt>
                <c:pt idx="1">
                  <c:v>2016</c:v>
                </c:pt>
                <c:pt idx="2">
                  <c:v>2015</c:v>
                </c:pt>
                <c:pt idx="3">
                  <c:v>2014</c:v>
                </c:pt>
              </c:numCache>
            </c:numRef>
          </c:cat>
          <c:val>
            <c:numRef>
              <c:f>Feuil1!$C$2:$C$5</c:f>
              <c:numCache>
                <c:formatCode>0.0</c:formatCode>
                <c:ptCount val="4"/>
                <c:pt idx="0">
                  <c:v>82.716999999999999</c:v>
                </c:pt>
                <c:pt idx="1">
                  <c:v>86.691000000000003</c:v>
                </c:pt>
                <c:pt idx="2">
                  <c:v>60.151000000000003</c:v>
                </c:pt>
                <c:pt idx="3">
                  <c:v>65.165000000000006</c:v>
                </c:pt>
              </c:numCache>
            </c:numRef>
          </c:val>
          <c:extLst xmlns:c16r2="http://schemas.microsoft.com/office/drawing/2015/06/chart">
            <c:ext xmlns:c16="http://schemas.microsoft.com/office/drawing/2014/chart" uri="{C3380CC4-5D6E-409C-BE32-E72D297353CC}">
              <c16:uniqueId val="{00000001-7BDD-4C55-A455-C23E0C2A8FEA}"/>
            </c:ext>
          </c:extLst>
        </c:ser>
        <c:dLbls>
          <c:showLegendKey val="0"/>
          <c:showVal val="0"/>
          <c:showCatName val="0"/>
          <c:showSerName val="0"/>
          <c:showPercent val="0"/>
          <c:showBubbleSize val="0"/>
        </c:dLbls>
        <c:gapWidth val="115"/>
        <c:overlap val="-20"/>
        <c:axId val="237173760"/>
        <c:axId val="237507328"/>
      </c:barChart>
      <c:catAx>
        <c:axId val="23717376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B050"/>
                </a:solidFill>
                <a:latin typeface="Georgia Ref"/>
                <a:ea typeface="+mn-ea"/>
                <a:cs typeface="+mn-cs"/>
              </a:defRPr>
            </a:pPr>
            <a:endParaRPr lang="fr-FR"/>
          </a:p>
        </c:txPr>
        <c:crossAx val="237507328"/>
        <c:crosses val="autoZero"/>
        <c:auto val="1"/>
        <c:lblAlgn val="ctr"/>
        <c:lblOffset val="100"/>
        <c:noMultiLvlLbl val="0"/>
      </c:catAx>
      <c:valAx>
        <c:axId val="23750732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Georgia Ref"/>
                <a:ea typeface="+mn-ea"/>
                <a:cs typeface="+mn-cs"/>
              </a:defRPr>
            </a:pPr>
            <a:endParaRPr lang="fr-FR"/>
          </a:p>
        </c:txPr>
        <c:crossAx val="237173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Georgia Ref"/>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b="1">
          <a:latin typeface="Georgia Ref"/>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6.5599064889930905E-2"/>
          <c:y val="5.3152842411596998E-2"/>
          <c:w val="0.85963814700996599"/>
          <c:h val="0.73115957464857395"/>
        </c:manualLayout>
      </c:layout>
      <c:barChart>
        <c:barDir val="col"/>
        <c:grouping val="clustered"/>
        <c:varyColors val="0"/>
        <c:ser>
          <c:idx val="0"/>
          <c:order val="0"/>
          <c:tx>
            <c:strRef>
              <c:f>Feuil1!$A$2</c:f>
              <c:strCache>
                <c:ptCount val="1"/>
                <c:pt idx="0">
                  <c:v>Produits</c:v>
                </c:pt>
              </c:strCache>
            </c:strRef>
          </c:tx>
          <c:invertIfNegative val="0"/>
          <c:dLbls>
            <c:spPr>
              <a:noFill/>
              <a:ln>
                <a:noFill/>
              </a:ln>
              <a:effectLst/>
            </c:spPr>
            <c:txPr>
              <a:bodyPr/>
              <a:lstStyle/>
              <a:p>
                <a:pPr>
                  <a:defRPr lang="fr-FR" sz="1400" b="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Feuil1!$B$1:$E$1</c:f>
              <c:strCache>
                <c:ptCount val="4"/>
                <c:pt idx="0">
                  <c:v>2014</c:v>
                </c:pt>
                <c:pt idx="1">
                  <c:v>20152</c:v>
                </c:pt>
                <c:pt idx="2">
                  <c:v>20162</c:v>
                </c:pt>
                <c:pt idx="3">
                  <c:v>2017</c:v>
                </c:pt>
              </c:strCache>
            </c:strRef>
          </c:cat>
          <c:val>
            <c:numRef>
              <c:f>Feuil1!$B$2:$E$2</c:f>
              <c:numCache>
                <c:formatCode>0.0</c:formatCode>
                <c:ptCount val="4"/>
                <c:pt idx="0">
                  <c:v>97.4</c:v>
                </c:pt>
                <c:pt idx="1">
                  <c:v>109.7</c:v>
                </c:pt>
                <c:pt idx="2">
                  <c:v>99.5</c:v>
                </c:pt>
                <c:pt idx="3">
                  <c:v>102.8</c:v>
                </c:pt>
              </c:numCache>
            </c:numRef>
          </c:val>
          <c:extLst xmlns:c16r2="http://schemas.microsoft.com/office/drawing/2015/06/chart">
            <c:ext xmlns:c16="http://schemas.microsoft.com/office/drawing/2014/chart" uri="{C3380CC4-5D6E-409C-BE32-E72D297353CC}">
              <c16:uniqueId val="{00000000-1376-4220-B908-A6DEC5F36506}"/>
            </c:ext>
          </c:extLst>
        </c:ser>
        <c:ser>
          <c:idx val="1"/>
          <c:order val="1"/>
          <c:tx>
            <c:strRef>
              <c:f>Feuil1!$A$3</c:f>
              <c:strCache>
                <c:ptCount val="1"/>
                <c:pt idx="0">
                  <c:v>Charges</c:v>
                </c:pt>
              </c:strCache>
            </c:strRef>
          </c:tx>
          <c:invertIfNegative val="0"/>
          <c:dLbls>
            <c:spPr>
              <a:noFill/>
              <a:ln>
                <a:noFill/>
              </a:ln>
              <a:effectLst/>
            </c:spPr>
            <c:txPr>
              <a:bodyPr/>
              <a:lstStyle/>
              <a:p>
                <a:pPr>
                  <a:defRPr lang="fr-FR" sz="1400" b="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Feuil1!$B$1:$E$1</c:f>
              <c:strCache>
                <c:ptCount val="4"/>
                <c:pt idx="0">
                  <c:v>2014</c:v>
                </c:pt>
                <c:pt idx="1">
                  <c:v>20152</c:v>
                </c:pt>
                <c:pt idx="2">
                  <c:v>20162</c:v>
                </c:pt>
                <c:pt idx="3">
                  <c:v>2017</c:v>
                </c:pt>
              </c:strCache>
            </c:strRef>
          </c:cat>
          <c:val>
            <c:numRef>
              <c:f>Feuil1!$B$3:$E$3</c:f>
              <c:numCache>
                <c:formatCode>0.0</c:formatCode>
                <c:ptCount val="4"/>
                <c:pt idx="0">
                  <c:v>37.6</c:v>
                </c:pt>
                <c:pt idx="1">
                  <c:v>52.4</c:v>
                </c:pt>
                <c:pt idx="2">
                  <c:v>38.1</c:v>
                </c:pt>
                <c:pt idx="3">
                  <c:v>48.1</c:v>
                </c:pt>
              </c:numCache>
            </c:numRef>
          </c:val>
          <c:extLst xmlns:c16r2="http://schemas.microsoft.com/office/drawing/2015/06/chart">
            <c:ext xmlns:c16="http://schemas.microsoft.com/office/drawing/2014/chart" uri="{C3380CC4-5D6E-409C-BE32-E72D297353CC}">
              <c16:uniqueId val="{00000001-1376-4220-B908-A6DEC5F36506}"/>
            </c:ext>
          </c:extLst>
        </c:ser>
        <c:ser>
          <c:idx val="2"/>
          <c:order val="2"/>
          <c:tx>
            <c:strRef>
              <c:f>Feuil1!$A$4</c:f>
              <c:strCache>
                <c:ptCount val="1"/>
                <c:pt idx="0">
                  <c:v>Resultats</c:v>
                </c:pt>
              </c:strCache>
            </c:strRef>
          </c:tx>
          <c:invertIfNegative val="0"/>
          <c:dLbls>
            <c:spPr>
              <a:noFill/>
              <a:ln>
                <a:solidFill>
                  <a:srgbClr val="4F81BD">
                    <a:lumMod val="75000"/>
                  </a:srgbClr>
                </a:solidFill>
              </a:ln>
              <a:effectLst/>
            </c:spPr>
            <c:txPr>
              <a:bodyPr/>
              <a:lstStyle/>
              <a:p>
                <a:pPr>
                  <a:defRPr lang="fr-FR" sz="1600" b="1">
                    <a:solidFill>
                      <a:srgbClr val="FF0000"/>
                    </a:solidFill>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Feuil1!$B$1:$E$1</c:f>
              <c:strCache>
                <c:ptCount val="4"/>
                <c:pt idx="0">
                  <c:v>2014</c:v>
                </c:pt>
                <c:pt idx="1">
                  <c:v>20152</c:v>
                </c:pt>
                <c:pt idx="2">
                  <c:v>20162</c:v>
                </c:pt>
                <c:pt idx="3">
                  <c:v>2017</c:v>
                </c:pt>
              </c:strCache>
            </c:strRef>
          </c:cat>
          <c:val>
            <c:numRef>
              <c:f>Feuil1!$B$4:$E$4</c:f>
              <c:numCache>
                <c:formatCode>0.0</c:formatCode>
                <c:ptCount val="4"/>
                <c:pt idx="0">
                  <c:v>59.8</c:v>
                </c:pt>
                <c:pt idx="1">
                  <c:v>57.3</c:v>
                </c:pt>
                <c:pt idx="2">
                  <c:v>61.4</c:v>
                </c:pt>
                <c:pt idx="3">
                  <c:v>54.7</c:v>
                </c:pt>
              </c:numCache>
            </c:numRef>
          </c:val>
          <c:extLst xmlns:c16r2="http://schemas.microsoft.com/office/drawing/2015/06/chart">
            <c:ext xmlns:c16="http://schemas.microsoft.com/office/drawing/2014/chart" uri="{C3380CC4-5D6E-409C-BE32-E72D297353CC}">
              <c16:uniqueId val="{00000002-1376-4220-B908-A6DEC5F36506}"/>
            </c:ext>
          </c:extLst>
        </c:ser>
        <c:dLbls>
          <c:showLegendKey val="0"/>
          <c:showVal val="0"/>
          <c:showCatName val="0"/>
          <c:showSerName val="0"/>
          <c:showPercent val="0"/>
          <c:showBubbleSize val="0"/>
        </c:dLbls>
        <c:gapWidth val="150"/>
        <c:axId val="237320064"/>
        <c:axId val="237321600"/>
      </c:barChart>
      <c:catAx>
        <c:axId val="237320064"/>
        <c:scaling>
          <c:orientation val="minMax"/>
        </c:scaling>
        <c:delete val="0"/>
        <c:axPos val="b"/>
        <c:numFmt formatCode="General" sourceLinked="1"/>
        <c:majorTickMark val="out"/>
        <c:minorTickMark val="none"/>
        <c:tickLblPos val="nextTo"/>
        <c:txPr>
          <a:bodyPr/>
          <a:lstStyle/>
          <a:p>
            <a:pPr>
              <a:defRPr lang="fr-FR" sz="1200" b="1"/>
            </a:pPr>
            <a:endParaRPr lang="fr-FR"/>
          </a:p>
        </c:txPr>
        <c:crossAx val="237321600"/>
        <c:crosses val="autoZero"/>
        <c:auto val="1"/>
        <c:lblAlgn val="ctr"/>
        <c:lblOffset val="100"/>
        <c:noMultiLvlLbl val="0"/>
      </c:catAx>
      <c:valAx>
        <c:axId val="237321600"/>
        <c:scaling>
          <c:orientation val="minMax"/>
        </c:scaling>
        <c:delete val="0"/>
        <c:axPos val="l"/>
        <c:majorGridlines/>
        <c:numFmt formatCode="0.0" sourceLinked="1"/>
        <c:majorTickMark val="out"/>
        <c:minorTickMark val="none"/>
        <c:tickLblPos val="nextTo"/>
        <c:spPr>
          <a:ln>
            <a:noFill/>
          </a:ln>
        </c:spPr>
        <c:txPr>
          <a:bodyPr/>
          <a:lstStyle/>
          <a:p>
            <a:pPr>
              <a:defRPr lang="fr-FR"/>
            </a:pPr>
            <a:endParaRPr lang="fr-FR"/>
          </a:p>
        </c:txPr>
        <c:crossAx val="237320064"/>
        <c:crosses val="autoZero"/>
        <c:crossBetween val="between"/>
        <c:majorUnit val="20"/>
      </c:valAx>
    </c:plotArea>
    <c:legend>
      <c:legendPos val="r"/>
      <c:layout>
        <c:manualLayout>
          <c:xMode val="edge"/>
          <c:yMode val="edge"/>
          <c:x val="0.24124513618677401"/>
          <c:y val="0.90878378378378399"/>
          <c:w val="0.65499351491570001"/>
          <c:h val="9.4594594594596501E-2"/>
        </c:manualLayout>
      </c:layout>
      <c:overlay val="0"/>
      <c:txPr>
        <a:bodyPr/>
        <a:lstStyle/>
        <a:p>
          <a:pPr>
            <a:defRPr lang="fr-FR" sz="1200" b="1"/>
          </a:pPr>
          <a:endParaRPr lang="fr-FR"/>
        </a:p>
      </c:txPr>
    </c:legend>
    <c:plotVisOnly val="1"/>
    <c:dispBlanksAs val="gap"/>
    <c:showDLblsOverMax val="0"/>
  </c:chart>
  <c:spPr>
    <a:noFill/>
    <a:ln w="19050">
      <a:solidFill>
        <a:srgbClr val="92D050"/>
      </a:solid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6.5599064889930905E-2"/>
          <c:y val="5.3152842411596998E-2"/>
          <c:w val="0.85963814700996599"/>
          <c:h val="0.73115957464857395"/>
        </c:manualLayout>
      </c:layout>
      <c:barChart>
        <c:barDir val="col"/>
        <c:grouping val="clustered"/>
        <c:varyColors val="0"/>
        <c:ser>
          <c:idx val="0"/>
          <c:order val="0"/>
          <c:tx>
            <c:strRef>
              <c:f>Feuil1!$A$2</c:f>
              <c:strCache>
                <c:ptCount val="1"/>
                <c:pt idx="0">
                  <c:v>Produits</c:v>
                </c:pt>
              </c:strCache>
            </c:strRef>
          </c:tx>
          <c:invertIfNegative val="0"/>
          <c:dLbls>
            <c:spPr>
              <a:noFill/>
              <a:ln>
                <a:noFill/>
              </a:ln>
              <a:effectLst/>
            </c:spPr>
            <c:txPr>
              <a:bodyPr/>
              <a:lstStyle/>
              <a:p>
                <a:pPr>
                  <a:defRPr lang="fr-FR" sz="1400" b="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Feuil1!$B$1:$E$1</c:f>
              <c:strCache>
                <c:ptCount val="4"/>
                <c:pt idx="0">
                  <c:v>2014</c:v>
                </c:pt>
                <c:pt idx="1">
                  <c:v>20152</c:v>
                </c:pt>
                <c:pt idx="2">
                  <c:v>20162</c:v>
                </c:pt>
                <c:pt idx="3">
                  <c:v>2017</c:v>
                </c:pt>
              </c:strCache>
            </c:strRef>
          </c:cat>
          <c:val>
            <c:numRef>
              <c:f>Feuil1!$B$2:$E$2</c:f>
              <c:numCache>
                <c:formatCode>0.0</c:formatCode>
                <c:ptCount val="4"/>
                <c:pt idx="0">
                  <c:v>23</c:v>
                </c:pt>
                <c:pt idx="1">
                  <c:v>26.1</c:v>
                </c:pt>
                <c:pt idx="2">
                  <c:v>23.8</c:v>
                </c:pt>
                <c:pt idx="3">
                  <c:v>25.4</c:v>
                </c:pt>
              </c:numCache>
            </c:numRef>
          </c:val>
          <c:extLst xmlns:c16r2="http://schemas.microsoft.com/office/drawing/2015/06/chart">
            <c:ext xmlns:c16="http://schemas.microsoft.com/office/drawing/2014/chart" uri="{C3380CC4-5D6E-409C-BE32-E72D297353CC}">
              <c16:uniqueId val="{00000000-D605-4FCA-B76B-802CAD88FD06}"/>
            </c:ext>
          </c:extLst>
        </c:ser>
        <c:ser>
          <c:idx val="1"/>
          <c:order val="1"/>
          <c:tx>
            <c:strRef>
              <c:f>Feuil1!$A$3</c:f>
              <c:strCache>
                <c:ptCount val="1"/>
                <c:pt idx="0">
                  <c:v>Charges</c:v>
                </c:pt>
              </c:strCache>
            </c:strRef>
          </c:tx>
          <c:invertIfNegative val="0"/>
          <c:dLbls>
            <c:spPr>
              <a:noFill/>
              <a:ln>
                <a:noFill/>
              </a:ln>
              <a:effectLst/>
            </c:spPr>
            <c:txPr>
              <a:bodyPr/>
              <a:lstStyle/>
              <a:p>
                <a:pPr>
                  <a:defRPr lang="fr-FR" sz="1400" b="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Feuil1!$B$1:$E$1</c:f>
              <c:strCache>
                <c:ptCount val="4"/>
                <c:pt idx="0">
                  <c:v>2014</c:v>
                </c:pt>
                <c:pt idx="1">
                  <c:v>20152</c:v>
                </c:pt>
                <c:pt idx="2">
                  <c:v>20162</c:v>
                </c:pt>
                <c:pt idx="3">
                  <c:v>2017</c:v>
                </c:pt>
              </c:strCache>
            </c:strRef>
          </c:cat>
          <c:val>
            <c:numRef>
              <c:f>Feuil1!$B$3:$E$3</c:f>
              <c:numCache>
                <c:formatCode>0.0</c:formatCode>
                <c:ptCount val="4"/>
                <c:pt idx="0">
                  <c:v>57.1</c:v>
                </c:pt>
                <c:pt idx="1">
                  <c:v>68.7</c:v>
                </c:pt>
                <c:pt idx="2">
                  <c:v>69.599999999999994</c:v>
                </c:pt>
                <c:pt idx="3">
                  <c:v>65.900000000000006</c:v>
                </c:pt>
              </c:numCache>
            </c:numRef>
          </c:val>
          <c:extLst xmlns:c16r2="http://schemas.microsoft.com/office/drawing/2015/06/chart">
            <c:ext xmlns:c16="http://schemas.microsoft.com/office/drawing/2014/chart" uri="{C3380CC4-5D6E-409C-BE32-E72D297353CC}">
              <c16:uniqueId val="{00000001-D605-4FCA-B76B-802CAD88FD06}"/>
            </c:ext>
          </c:extLst>
        </c:ser>
        <c:ser>
          <c:idx val="2"/>
          <c:order val="2"/>
          <c:tx>
            <c:strRef>
              <c:f>Feuil1!$A$4</c:f>
              <c:strCache>
                <c:ptCount val="1"/>
                <c:pt idx="0">
                  <c:v>Resultats</c:v>
                </c:pt>
              </c:strCache>
            </c:strRef>
          </c:tx>
          <c:invertIfNegative val="0"/>
          <c:dLbls>
            <c:spPr>
              <a:noFill/>
              <a:ln>
                <a:solidFill>
                  <a:srgbClr val="4F81BD">
                    <a:lumMod val="75000"/>
                  </a:srgbClr>
                </a:solidFill>
              </a:ln>
              <a:effectLst/>
            </c:spPr>
            <c:txPr>
              <a:bodyPr/>
              <a:lstStyle/>
              <a:p>
                <a:pPr>
                  <a:defRPr lang="fr-FR" sz="1600" b="1">
                    <a:solidFill>
                      <a:srgbClr val="FF0000"/>
                    </a:solidFill>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Feuil1!$B$1:$E$1</c:f>
              <c:strCache>
                <c:ptCount val="4"/>
                <c:pt idx="0">
                  <c:v>2014</c:v>
                </c:pt>
                <c:pt idx="1">
                  <c:v>20152</c:v>
                </c:pt>
                <c:pt idx="2">
                  <c:v>20162</c:v>
                </c:pt>
                <c:pt idx="3">
                  <c:v>2017</c:v>
                </c:pt>
              </c:strCache>
            </c:strRef>
          </c:cat>
          <c:val>
            <c:numRef>
              <c:f>Feuil1!$B$4:$E$4</c:f>
              <c:numCache>
                <c:formatCode>0.0</c:formatCode>
                <c:ptCount val="4"/>
                <c:pt idx="0">
                  <c:v>-34.1</c:v>
                </c:pt>
                <c:pt idx="1">
                  <c:v>-42.6</c:v>
                </c:pt>
                <c:pt idx="2">
                  <c:v>-45.9</c:v>
                </c:pt>
                <c:pt idx="3">
                  <c:v>-40.5</c:v>
                </c:pt>
              </c:numCache>
            </c:numRef>
          </c:val>
          <c:extLst xmlns:c16r2="http://schemas.microsoft.com/office/drawing/2015/06/chart">
            <c:ext xmlns:c16="http://schemas.microsoft.com/office/drawing/2014/chart" uri="{C3380CC4-5D6E-409C-BE32-E72D297353CC}">
              <c16:uniqueId val="{00000002-D605-4FCA-B76B-802CAD88FD06}"/>
            </c:ext>
          </c:extLst>
        </c:ser>
        <c:dLbls>
          <c:showLegendKey val="0"/>
          <c:showVal val="0"/>
          <c:showCatName val="0"/>
          <c:showSerName val="0"/>
          <c:showPercent val="0"/>
          <c:showBubbleSize val="0"/>
        </c:dLbls>
        <c:gapWidth val="150"/>
        <c:axId val="237403136"/>
        <c:axId val="237404928"/>
      </c:barChart>
      <c:catAx>
        <c:axId val="237403136"/>
        <c:scaling>
          <c:orientation val="minMax"/>
        </c:scaling>
        <c:delete val="0"/>
        <c:axPos val="b"/>
        <c:numFmt formatCode="General" sourceLinked="1"/>
        <c:majorTickMark val="out"/>
        <c:minorTickMark val="none"/>
        <c:tickLblPos val="nextTo"/>
        <c:txPr>
          <a:bodyPr/>
          <a:lstStyle/>
          <a:p>
            <a:pPr>
              <a:defRPr lang="fr-FR" sz="1200" b="1"/>
            </a:pPr>
            <a:endParaRPr lang="fr-FR"/>
          </a:p>
        </c:txPr>
        <c:crossAx val="237404928"/>
        <c:crosses val="autoZero"/>
        <c:auto val="1"/>
        <c:lblAlgn val="ctr"/>
        <c:lblOffset val="100"/>
        <c:noMultiLvlLbl val="0"/>
      </c:catAx>
      <c:valAx>
        <c:axId val="237404928"/>
        <c:scaling>
          <c:orientation val="minMax"/>
        </c:scaling>
        <c:delete val="0"/>
        <c:axPos val="l"/>
        <c:majorGridlines/>
        <c:numFmt formatCode="0.0" sourceLinked="1"/>
        <c:majorTickMark val="out"/>
        <c:minorTickMark val="none"/>
        <c:tickLblPos val="nextTo"/>
        <c:spPr>
          <a:ln>
            <a:noFill/>
          </a:ln>
        </c:spPr>
        <c:txPr>
          <a:bodyPr/>
          <a:lstStyle/>
          <a:p>
            <a:pPr>
              <a:defRPr lang="fr-FR"/>
            </a:pPr>
            <a:endParaRPr lang="fr-FR"/>
          </a:p>
        </c:txPr>
        <c:crossAx val="237403136"/>
        <c:crosses val="autoZero"/>
        <c:crossBetween val="between"/>
        <c:majorUnit val="20"/>
      </c:valAx>
    </c:plotArea>
    <c:legend>
      <c:legendPos val="r"/>
      <c:layout>
        <c:manualLayout>
          <c:xMode val="edge"/>
          <c:yMode val="edge"/>
          <c:x val="0.24124513618677401"/>
          <c:y val="0.90878378378378399"/>
          <c:w val="0.65499351491570001"/>
          <c:h val="9.4594594594596501E-2"/>
        </c:manualLayout>
      </c:layout>
      <c:overlay val="0"/>
      <c:txPr>
        <a:bodyPr/>
        <a:lstStyle/>
        <a:p>
          <a:pPr>
            <a:defRPr lang="fr-FR" sz="1200" b="1"/>
          </a:pPr>
          <a:endParaRPr lang="fr-FR"/>
        </a:p>
      </c:txPr>
    </c:legend>
    <c:plotVisOnly val="1"/>
    <c:dispBlanksAs val="gap"/>
    <c:showDLblsOverMax val="0"/>
  </c:chart>
  <c:spPr>
    <a:noFill/>
    <a:ln w="19050">
      <a:solidFill>
        <a:srgbClr val="92D050"/>
      </a:solid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Référence</c:v>
                </c:pt>
              </c:strCache>
            </c:strRef>
          </c:tx>
          <c:spPr>
            <a:ln w="44450" cap="rnd">
              <a:solidFill>
                <a:schemeClr val="accent1">
                  <a:lumMod val="75000"/>
                </a:schemeClr>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dLbls>
            <c:dLbl>
              <c:idx val="0"/>
              <c:layout>
                <c:manualLayout>
                  <c:x val="-3.2948929159802298E-2"/>
                  <c:y val="-4.6827896673176998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20B7-4BD7-9F39-A2D30AC951F9}"/>
                </c:ext>
              </c:extLst>
            </c:dLbl>
            <c:dLbl>
              <c:idx val="1"/>
              <c:layout>
                <c:manualLayout>
                  <c:x val="-3.7342119714442602E-2"/>
                  <c:y val="2.55427841634737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0B7-4BD7-9F39-A2D30AC951F9}"/>
                </c:ext>
              </c:extLst>
            </c:dLbl>
            <c:dLbl>
              <c:idx val="2"/>
              <c:layout>
                <c:manualLayout>
                  <c:x val="-3.0752333882482202E-2"/>
                  <c:y val="-2.3413948336588499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0B7-4BD7-9F39-A2D30AC951F9}"/>
                </c:ext>
              </c:extLst>
            </c:dLbl>
            <c:dLbl>
              <c:idx val="3"/>
              <c:layout>
                <c:manualLayout>
                  <c:x val="-3.5145524437122398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0B7-4BD7-9F39-A2D30AC951F9}"/>
                </c:ext>
              </c:extLst>
            </c:dLbl>
            <c:dLbl>
              <c:idx val="4"/>
              <c:layout>
                <c:manualLayout>
                  <c:x val="-3.9538714991762799E-2"/>
                  <c:y val="2.04342273307791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0B7-4BD7-9F39-A2D30AC951F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ln>
                      <a:noFill/>
                    </a:ln>
                    <a:solidFill>
                      <a:schemeClr val="dk1">
                        <a:lumMod val="65000"/>
                        <a:lumOff val="35000"/>
                      </a:schemeClr>
                    </a:solidFill>
                    <a:latin typeface="Georgia Ref"/>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ellipse">
                    <a:avLst/>
                  </a:prstGeom>
                </c15:spPr>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2016</c:v>
                </c:pt>
                <c:pt idx="1">
                  <c:v>2017</c:v>
                </c:pt>
                <c:pt idx="2">
                  <c:v>2018</c:v>
                </c:pt>
                <c:pt idx="3">
                  <c:v>2019</c:v>
                </c:pt>
                <c:pt idx="4">
                  <c:v>2020</c:v>
                </c:pt>
              </c:numCache>
            </c:numRef>
          </c:cat>
          <c:val>
            <c:numRef>
              <c:f>Feuil1!$B$2:$B$6</c:f>
              <c:numCache>
                <c:formatCode>0.0</c:formatCode>
                <c:ptCount val="5"/>
                <c:pt idx="0">
                  <c:v>4</c:v>
                </c:pt>
                <c:pt idx="1">
                  <c:v>5.4</c:v>
                </c:pt>
                <c:pt idx="2">
                  <c:v>6</c:v>
                </c:pt>
                <c:pt idx="3">
                  <c:v>6.3</c:v>
                </c:pt>
                <c:pt idx="4">
                  <c:v>6.7</c:v>
                </c:pt>
              </c:numCache>
            </c:numRef>
          </c:val>
          <c:smooth val="0"/>
          <c:extLst xmlns:c16r2="http://schemas.microsoft.com/office/drawing/2015/06/chart">
            <c:ext xmlns:c16="http://schemas.microsoft.com/office/drawing/2014/chart" uri="{C3380CC4-5D6E-409C-BE32-E72D297353CC}">
              <c16:uniqueId val="{00000000-20B7-4BD7-9F39-A2D30AC951F9}"/>
            </c:ext>
          </c:extLst>
        </c:ser>
        <c:ser>
          <c:idx val="1"/>
          <c:order val="1"/>
          <c:tx>
            <c:strRef>
              <c:f>Feuil1!$C$1</c:f>
              <c:strCache>
                <c:ptCount val="1"/>
                <c:pt idx="0">
                  <c:v>Alternatif</c:v>
                </c:pt>
              </c:strCache>
            </c:strRef>
          </c:tx>
          <c:spPr>
            <a:ln w="44450" cap="rnd">
              <a:solidFill>
                <a:srgbClr val="FF0000"/>
              </a:solid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a:outerShdw blurRad="57150" dist="19050" dir="5400000" algn="ctr" rotWithShape="0">
                  <a:srgbClr val="000000">
                    <a:alpha val="63000"/>
                  </a:srgbClr>
                </a:outerShdw>
              </a:effectLst>
            </c:spPr>
          </c:marker>
          <c:dLbls>
            <c:dLbl>
              <c:idx val="0"/>
              <c:layout>
                <c:manualLayout>
                  <c:x val="-3.0752333882482202E-2"/>
                  <c:y val="5.108556832694759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0B7-4BD7-9F39-A2D30AC951F9}"/>
                </c:ext>
              </c:extLst>
            </c:dLbl>
            <c:dLbl>
              <c:idx val="1"/>
              <c:layout>
                <c:manualLayout>
                  <c:x val="-4.6128500823723197E-2"/>
                  <c:y val="-2.04342273307791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20B7-4BD7-9F39-A2D30AC951F9}"/>
                </c:ext>
              </c:extLst>
            </c:dLbl>
            <c:dLbl>
              <c:idx val="2"/>
              <c:layout>
                <c:manualLayout>
                  <c:x val="-3.9538714991762799E-2"/>
                  <c:y val="-2.04342273307791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0B7-4BD7-9F39-A2D30AC951F9}"/>
                </c:ext>
              </c:extLst>
            </c:dLbl>
            <c:dLbl>
              <c:idx val="3"/>
              <c:layout>
                <c:manualLayout>
                  <c:x val="-3.9538714991762702E-2"/>
                  <c:y val="-3.5759897828863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0B7-4BD7-9F39-A2D30AC951F9}"/>
                </c:ext>
              </c:extLst>
            </c:dLbl>
            <c:dLbl>
              <c:idx val="4"/>
              <c:layout>
                <c:manualLayout>
                  <c:x val="-4.8325096101043401E-2"/>
                  <c:y val="-2.55427841634737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0B7-4BD7-9F39-A2D30AC951F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ln>
                      <a:noFill/>
                    </a:ln>
                    <a:solidFill>
                      <a:schemeClr val="dk1">
                        <a:lumMod val="65000"/>
                        <a:lumOff val="35000"/>
                      </a:schemeClr>
                    </a:solidFill>
                    <a:latin typeface="Georgia Ref"/>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ellipse">
                    <a:avLst/>
                  </a:prstGeom>
                </c15:spPr>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2016</c:v>
                </c:pt>
                <c:pt idx="1">
                  <c:v>2017</c:v>
                </c:pt>
                <c:pt idx="2">
                  <c:v>2018</c:v>
                </c:pt>
                <c:pt idx="3">
                  <c:v>2019</c:v>
                </c:pt>
                <c:pt idx="4">
                  <c:v>2020</c:v>
                </c:pt>
              </c:numCache>
            </c:numRef>
          </c:cat>
          <c:val>
            <c:numRef>
              <c:f>Feuil1!$C$2:$C$6</c:f>
              <c:numCache>
                <c:formatCode>0.0</c:formatCode>
                <c:ptCount val="5"/>
                <c:pt idx="0">
                  <c:v>4</c:v>
                </c:pt>
                <c:pt idx="1">
                  <c:v>6</c:v>
                </c:pt>
                <c:pt idx="2">
                  <c:v>7</c:v>
                </c:pt>
                <c:pt idx="3">
                  <c:v>7.1</c:v>
                </c:pt>
                <c:pt idx="4">
                  <c:v>7.3</c:v>
                </c:pt>
              </c:numCache>
            </c:numRef>
          </c:val>
          <c:smooth val="0"/>
          <c:extLst xmlns:c16r2="http://schemas.microsoft.com/office/drawing/2015/06/chart">
            <c:ext xmlns:c16="http://schemas.microsoft.com/office/drawing/2014/chart" uri="{C3380CC4-5D6E-409C-BE32-E72D297353CC}">
              <c16:uniqueId val="{00000001-20B7-4BD7-9F39-A2D30AC951F9}"/>
            </c:ext>
          </c:extLst>
        </c:ser>
        <c:dLbls>
          <c:showLegendKey val="0"/>
          <c:showVal val="0"/>
          <c:showCatName val="0"/>
          <c:showSerName val="0"/>
          <c:showPercent val="0"/>
          <c:showBubbleSize val="0"/>
        </c:dLbls>
        <c:marker val="1"/>
        <c:smooth val="0"/>
        <c:axId val="236962176"/>
        <c:axId val="236963712"/>
      </c:lineChart>
      <c:catAx>
        <c:axId val="236962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ln>
                  <a:noFill/>
                </a:ln>
                <a:solidFill>
                  <a:srgbClr val="00B050"/>
                </a:solidFill>
                <a:latin typeface="Georgia Ref"/>
                <a:ea typeface="+mn-ea"/>
                <a:cs typeface="+mn-cs"/>
              </a:defRPr>
            </a:pPr>
            <a:endParaRPr lang="fr-FR"/>
          </a:p>
        </c:txPr>
        <c:crossAx val="236963712"/>
        <c:crosses val="autoZero"/>
        <c:auto val="1"/>
        <c:lblAlgn val="ctr"/>
        <c:lblOffset val="100"/>
        <c:noMultiLvlLbl val="0"/>
      </c:catAx>
      <c:valAx>
        <c:axId val="236963712"/>
        <c:scaling>
          <c:orientation val="minMax"/>
          <c:max val="7.5"/>
          <c:min val="3"/>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ln>
                  <a:noFill/>
                </a:ln>
                <a:solidFill>
                  <a:schemeClr val="tx1">
                    <a:lumMod val="65000"/>
                    <a:lumOff val="35000"/>
                  </a:schemeClr>
                </a:solidFill>
                <a:latin typeface="Georgia Ref"/>
                <a:ea typeface="+mn-ea"/>
                <a:cs typeface="+mn-cs"/>
              </a:defRPr>
            </a:pPr>
            <a:endParaRPr lang="fr-FR"/>
          </a:p>
        </c:txPr>
        <c:crossAx val="236962176"/>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ln>
                <a:noFill/>
              </a:ln>
              <a:solidFill>
                <a:schemeClr val="tx1">
                  <a:lumMod val="65000"/>
                  <a:lumOff val="35000"/>
                </a:schemeClr>
              </a:solidFill>
              <a:latin typeface="Georgia Ref"/>
              <a:ea typeface="+mn-ea"/>
              <a:cs typeface="+mn-cs"/>
            </a:defRPr>
          </a:pPr>
          <a:endParaRPr lang="fr-FR"/>
        </a:p>
      </c:txPr>
    </c:legend>
    <c:plotVisOnly val="1"/>
    <c:dispBlanksAs val="gap"/>
    <c:showDLblsOverMax val="0"/>
  </c:chart>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9525" cap="flat" cmpd="sng" algn="ctr">
      <a:solidFill>
        <a:schemeClr val="accent1"/>
      </a:solidFill>
      <a:round/>
    </a:ln>
    <a:effectLst/>
  </c:spPr>
  <c:txPr>
    <a:bodyPr/>
    <a:lstStyle/>
    <a:p>
      <a:pPr>
        <a:defRPr b="1">
          <a:ln>
            <a:noFill/>
          </a:ln>
          <a:latin typeface="Georgia Ref"/>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Feuil1!$B$1</c:f>
              <c:strCache>
                <c:ptCount val="1"/>
                <c:pt idx="0">
                  <c:v>Charges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Georgia Ref"/>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2017</c:v>
                </c:pt>
                <c:pt idx="1">
                  <c:v>2018</c:v>
                </c:pt>
                <c:pt idx="2">
                  <c:v>2019</c:v>
                </c:pt>
                <c:pt idx="3">
                  <c:v>2020</c:v>
                </c:pt>
              </c:numCache>
            </c:numRef>
          </c:cat>
          <c:val>
            <c:numRef>
              <c:f>Feuil1!$B$2:$B$5</c:f>
              <c:numCache>
                <c:formatCode>0.0</c:formatCode>
                <c:ptCount val="4"/>
                <c:pt idx="0">
                  <c:v>65.849999999999994</c:v>
                </c:pt>
                <c:pt idx="1">
                  <c:v>66.223885265999982</c:v>
                </c:pt>
                <c:pt idx="2">
                  <c:v>66.834484911999979</c:v>
                </c:pt>
                <c:pt idx="3">
                  <c:v>67.572186222999434</c:v>
                </c:pt>
              </c:numCache>
            </c:numRef>
          </c:val>
          <c:extLst xmlns:c16r2="http://schemas.microsoft.com/office/drawing/2015/06/chart">
            <c:ext xmlns:c16="http://schemas.microsoft.com/office/drawing/2014/chart" uri="{C3380CC4-5D6E-409C-BE32-E72D297353CC}">
              <c16:uniqueId val="{00000000-A964-4445-AC90-69BC410272E4}"/>
            </c:ext>
          </c:extLst>
        </c:ser>
        <c:ser>
          <c:idx val="1"/>
          <c:order val="1"/>
          <c:tx>
            <c:strRef>
              <c:f>Feuil1!$C$1</c:f>
              <c:strCache>
                <c:ptCount val="1"/>
                <c:pt idx="0">
                  <c:v>Produits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Georgia Ref"/>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2017</c:v>
                </c:pt>
                <c:pt idx="1">
                  <c:v>2018</c:v>
                </c:pt>
                <c:pt idx="2">
                  <c:v>2019</c:v>
                </c:pt>
                <c:pt idx="3">
                  <c:v>2020</c:v>
                </c:pt>
              </c:numCache>
            </c:numRef>
          </c:cat>
          <c:val>
            <c:numRef>
              <c:f>Feuil1!$C$2:$C$5</c:f>
              <c:numCache>
                <c:formatCode>0.0</c:formatCode>
                <c:ptCount val="4"/>
                <c:pt idx="0">
                  <c:v>25.4</c:v>
                </c:pt>
                <c:pt idx="1">
                  <c:v>40.409252047999999</c:v>
                </c:pt>
                <c:pt idx="2">
                  <c:v>40.258923097</c:v>
                </c:pt>
                <c:pt idx="3">
                  <c:v>40.075996009999997</c:v>
                </c:pt>
              </c:numCache>
            </c:numRef>
          </c:val>
          <c:extLst xmlns:c16r2="http://schemas.microsoft.com/office/drawing/2015/06/chart">
            <c:ext xmlns:c16="http://schemas.microsoft.com/office/drawing/2014/chart" uri="{C3380CC4-5D6E-409C-BE32-E72D297353CC}">
              <c16:uniqueId val="{00000001-A964-4445-AC90-69BC410272E4}"/>
            </c:ext>
          </c:extLst>
        </c:ser>
        <c:ser>
          <c:idx val="2"/>
          <c:order val="2"/>
          <c:tx>
            <c:strRef>
              <c:f>Feuil1!$D$1</c:f>
              <c:strCache>
                <c:ptCount val="1"/>
                <c:pt idx="0">
                  <c:v>Résultats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Georgia Ref"/>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2017</c:v>
                </c:pt>
                <c:pt idx="1">
                  <c:v>2018</c:v>
                </c:pt>
                <c:pt idx="2">
                  <c:v>2019</c:v>
                </c:pt>
                <c:pt idx="3">
                  <c:v>2020</c:v>
                </c:pt>
              </c:numCache>
            </c:numRef>
          </c:cat>
          <c:val>
            <c:numRef>
              <c:f>Feuil1!$D$2:$D$5</c:f>
              <c:numCache>
                <c:formatCode>0.0</c:formatCode>
                <c:ptCount val="4"/>
                <c:pt idx="0">
                  <c:v>-40.450000000000003</c:v>
                </c:pt>
                <c:pt idx="1">
                  <c:v>-25.814633218000001</c:v>
                </c:pt>
                <c:pt idx="2">
                  <c:v>-26.575561815</c:v>
                </c:pt>
                <c:pt idx="3">
                  <c:v>-27.496190211999981</c:v>
                </c:pt>
              </c:numCache>
            </c:numRef>
          </c:val>
          <c:extLst xmlns:c16r2="http://schemas.microsoft.com/office/drawing/2015/06/chart">
            <c:ext xmlns:c16="http://schemas.microsoft.com/office/drawing/2014/chart" uri="{C3380CC4-5D6E-409C-BE32-E72D297353CC}">
              <c16:uniqueId val="{00000002-A964-4445-AC90-69BC410272E4}"/>
            </c:ext>
          </c:extLst>
        </c:ser>
        <c:dLbls>
          <c:showLegendKey val="0"/>
          <c:showVal val="0"/>
          <c:showCatName val="0"/>
          <c:showSerName val="0"/>
          <c:showPercent val="0"/>
          <c:showBubbleSize val="0"/>
        </c:dLbls>
        <c:gapWidth val="100"/>
        <c:overlap val="-24"/>
        <c:axId val="240586752"/>
        <c:axId val="240588288"/>
      </c:barChart>
      <c:catAx>
        <c:axId val="240586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B050"/>
                </a:solidFill>
                <a:latin typeface="Georgia Ref"/>
                <a:ea typeface="+mn-ea"/>
                <a:cs typeface="+mn-cs"/>
              </a:defRPr>
            </a:pPr>
            <a:endParaRPr lang="fr-FR"/>
          </a:p>
        </c:txPr>
        <c:crossAx val="240588288"/>
        <c:crosses val="autoZero"/>
        <c:auto val="1"/>
        <c:lblAlgn val="ctr"/>
        <c:lblOffset val="100"/>
        <c:noMultiLvlLbl val="0"/>
      </c:catAx>
      <c:valAx>
        <c:axId val="2405882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Georgia Ref"/>
                <a:ea typeface="+mn-ea"/>
                <a:cs typeface="+mn-cs"/>
              </a:defRPr>
            </a:pPr>
            <a:endParaRPr lang="fr-FR"/>
          </a:p>
        </c:txPr>
        <c:crossAx val="240586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Georgia Ref"/>
              <a:ea typeface="+mn-ea"/>
              <a:cs typeface="+mn-cs"/>
            </a:defRPr>
          </a:pPr>
          <a:endParaRPr lang="fr-FR"/>
        </a:p>
      </c:txPr>
    </c:legend>
    <c:plotVisOnly val="1"/>
    <c:dispBlanksAs val="gap"/>
    <c:showDLblsOverMax val="0"/>
  </c:chart>
  <c:spPr>
    <a:solidFill>
      <a:schemeClr val="bg1"/>
    </a:solidFill>
    <a:ln w="9525" cap="flat" cmpd="sng" algn="ctr">
      <a:solidFill>
        <a:srgbClr val="FF0000"/>
      </a:solidFill>
      <a:prstDash val="sysDot"/>
      <a:round/>
    </a:ln>
    <a:effectLst/>
  </c:spPr>
  <c:txPr>
    <a:bodyPr/>
    <a:lstStyle/>
    <a:p>
      <a:pPr>
        <a:defRPr sz="1000" b="1">
          <a:latin typeface="Georgia Ref"/>
        </a:defRPr>
      </a:pPr>
      <a:endParaRPr lang="fr-FR"/>
    </a:p>
  </c:txPr>
  <c:externalData r:id="rId1">
    <c:autoUpdate val="0"/>
  </c:externalData>
</c:chartSpace>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3D54AD-6248-D14D-BE4D-E203064D3BF1}"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2E57FC27-ED33-064A-AC91-0D34092E4D3B}">
      <dgm:prSet phldrT="[Texte]"/>
      <dgm:spPr/>
      <dgm:t>
        <a:bodyPr/>
        <a:lstStyle/>
        <a:p>
          <a:r>
            <a:rPr lang="fr-FR" dirty="0"/>
            <a:t>Document institué par la loi organique N°2013-14 du 27/09/2013 portant loi des finances</a:t>
          </a:r>
        </a:p>
      </dgm:t>
    </dgm:pt>
    <dgm:pt modelId="{D5CC0576-B228-0D43-8794-8A29789F0770}" type="parTrans" cxnId="{AF6641A7-01A7-2C4E-87C6-D10CE4EE0797}">
      <dgm:prSet/>
      <dgm:spPr/>
      <dgm:t>
        <a:bodyPr/>
        <a:lstStyle/>
        <a:p>
          <a:endParaRPr lang="fr-FR"/>
        </a:p>
      </dgm:t>
    </dgm:pt>
    <dgm:pt modelId="{022C1AF5-D52D-9946-9F33-EAEDB1580B82}" type="sibTrans" cxnId="{AF6641A7-01A7-2C4E-87C6-D10CE4EE0797}">
      <dgm:prSet/>
      <dgm:spPr/>
      <dgm:t>
        <a:bodyPr/>
        <a:lstStyle/>
        <a:p>
          <a:endParaRPr lang="fr-FR"/>
        </a:p>
      </dgm:t>
    </dgm:pt>
    <dgm:pt modelId="{4B7A323F-16CE-F548-8626-26C7CCC8B02D}">
      <dgm:prSet phldrT="[Texte]"/>
      <dgm:spPr/>
      <dgm:t>
        <a:bodyPr/>
        <a:lstStyle/>
        <a:p>
          <a:r>
            <a:rPr lang="fr-FR" dirty="0"/>
            <a:t>Champ de couverture : Administration centrale, collectivités locales, entreprises publiques et sécurité sociale</a:t>
          </a:r>
        </a:p>
      </dgm:t>
    </dgm:pt>
    <dgm:pt modelId="{FC6E18B8-15C6-FC4B-AC8A-04F10680939E}" type="parTrans" cxnId="{410F2BE6-1E3C-914A-9AC4-28A119184E9C}">
      <dgm:prSet/>
      <dgm:spPr/>
      <dgm:t>
        <a:bodyPr/>
        <a:lstStyle/>
        <a:p>
          <a:endParaRPr lang="fr-FR"/>
        </a:p>
      </dgm:t>
    </dgm:pt>
    <dgm:pt modelId="{1B84CE39-8098-9E4D-8890-035857D170B2}" type="sibTrans" cxnId="{410F2BE6-1E3C-914A-9AC4-28A119184E9C}">
      <dgm:prSet/>
      <dgm:spPr/>
      <dgm:t>
        <a:bodyPr/>
        <a:lstStyle/>
        <a:p>
          <a:endParaRPr lang="fr-FR"/>
        </a:p>
      </dgm:t>
    </dgm:pt>
    <dgm:pt modelId="{126B20BE-5314-7A47-B8E7-198AD1CA5E00}">
      <dgm:prSet phldrT="[Texte]"/>
      <dgm:spPr/>
      <dgm:t>
        <a:bodyPr/>
        <a:lstStyle/>
        <a:p>
          <a:r>
            <a:rPr lang="fr-FR" dirty="0"/>
            <a:t>Présente la situation économique, les perspectives et les options de politique économique</a:t>
          </a:r>
        </a:p>
      </dgm:t>
    </dgm:pt>
    <dgm:pt modelId="{95B7824E-7FCE-4C4D-8E4E-1F70310113BC}" type="parTrans" cxnId="{84533293-6FE8-4B4F-AA82-0B07EC8A5A32}">
      <dgm:prSet/>
      <dgm:spPr/>
      <dgm:t>
        <a:bodyPr/>
        <a:lstStyle/>
        <a:p>
          <a:endParaRPr lang="fr-FR"/>
        </a:p>
      </dgm:t>
    </dgm:pt>
    <dgm:pt modelId="{DC2B000A-EC3C-254C-92A4-0168806E7DBE}" type="sibTrans" cxnId="{84533293-6FE8-4B4F-AA82-0B07EC8A5A32}">
      <dgm:prSet/>
      <dgm:spPr/>
      <dgm:t>
        <a:bodyPr/>
        <a:lstStyle/>
        <a:p>
          <a:endParaRPr lang="fr-FR"/>
        </a:p>
      </dgm:t>
    </dgm:pt>
    <dgm:pt modelId="{C10A394B-FB4B-7B4B-B92D-E4DB47DAE3F7}">
      <dgm:prSet phldrT="[Texte]"/>
      <dgm:spPr/>
      <dgm:t>
        <a:bodyPr/>
        <a:lstStyle/>
        <a:p>
          <a:r>
            <a:rPr lang="fr-FR"/>
            <a:t>Principal document support du débat d’orientation du budget de l’Etat, gestion 2018</a:t>
          </a:r>
          <a:endParaRPr lang="fr-FR" dirty="0"/>
        </a:p>
      </dgm:t>
    </dgm:pt>
    <dgm:pt modelId="{0426F4F0-AA5D-B648-A8E9-AAE423DE9E70}" type="parTrans" cxnId="{952B642C-37C7-544F-BE2D-41968DA05A78}">
      <dgm:prSet/>
      <dgm:spPr/>
      <dgm:t>
        <a:bodyPr/>
        <a:lstStyle/>
        <a:p>
          <a:endParaRPr lang="fr-FR"/>
        </a:p>
      </dgm:t>
    </dgm:pt>
    <dgm:pt modelId="{25872C30-7821-D847-A4C7-CD5FA513CDB1}" type="sibTrans" cxnId="{952B642C-37C7-544F-BE2D-41968DA05A78}">
      <dgm:prSet/>
      <dgm:spPr/>
      <dgm:t>
        <a:bodyPr/>
        <a:lstStyle/>
        <a:p>
          <a:endParaRPr lang="fr-FR"/>
        </a:p>
      </dgm:t>
    </dgm:pt>
    <dgm:pt modelId="{9253B828-CFAC-F345-93D6-1D683927D8DF}" type="pres">
      <dgm:prSet presAssocID="{D03D54AD-6248-D14D-BE4D-E203064D3BF1}" presName="Name0" presStyleCnt="0">
        <dgm:presLayoutVars>
          <dgm:chMax val="7"/>
          <dgm:chPref val="7"/>
          <dgm:dir/>
        </dgm:presLayoutVars>
      </dgm:prSet>
      <dgm:spPr/>
      <dgm:t>
        <a:bodyPr/>
        <a:lstStyle/>
        <a:p>
          <a:endParaRPr lang="fr-FR"/>
        </a:p>
      </dgm:t>
    </dgm:pt>
    <dgm:pt modelId="{F866741D-D9FB-E748-9CFE-4672CF77B4A1}" type="pres">
      <dgm:prSet presAssocID="{D03D54AD-6248-D14D-BE4D-E203064D3BF1}" presName="Name1" presStyleCnt="0"/>
      <dgm:spPr/>
    </dgm:pt>
    <dgm:pt modelId="{13F26364-DEF2-FE4E-921D-0AE5AEE5323D}" type="pres">
      <dgm:prSet presAssocID="{D03D54AD-6248-D14D-BE4D-E203064D3BF1}" presName="cycle" presStyleCnt="0"/>
      <dgm:spPr/>
    </dgm:pt>
    <dgm:pt modelId="{6E7ACD4F-C409-0C44-9A32-86DDB5B6FF24}" type="pres">
      <dgm:prSet presAssocID="{D03D54AD-6248-D14D-BE4D-E203064D3BF1}" presName="srcNode" presStyleLbl="node1" presStyleIdx="0" presStyleCnt="4"/>
      <dgm:spPr/>
    </dgm:pt>
    <dgm:pt modelId="{56912494-2F17-DB46-9642-FDB8C7642E03}" type="pres">
      <dgm:prSet presAssocID="{D03D54AD-6248-D14D-BE4D-E203064D3BF1}" presName="conn" presStyleLbl="parChTrans1D2" presStyleIdx="0" presStyleCnt="1"/>
      <dgm:spPr/>
      <dgm:t>
        <a:bodyPr/>
        <a:lstStyle/>
        <a:p>
          <a:endParaRPr lang="fr-FR"/>
        </a:p>
      </dgm:t>
    </dgm:pt>
    <dgm:pt modelId="{327DB82D-4B30-C745-8CF1-7C5599DCAB95}" type="pres">
      <dgm:prSet presAssocID="{D03D54AD-6248-D14D-BE4D-E203064D3BF1}" presName="extraNode" presStyleLbl="node1" presStyleIdx="0" presStyleCnt="4"/>
      <dgm:spPr/>
    </dgm:pt>
    <dgm:pt modelId="{658C2A71-47F9-1748-848E-DD187FCD6784}" type="pres">
      <dgm:prSet presAssocID="{D03D54AD-6248-D14D-BE4D-E203064D3BF1}" presName="dstNode" presStyleLbl="node1" presStyleIdx="0" presStyleCnt="4"/>
      <dgm:spPr/>
    </dgm:pt>
    <dgm:pt modelId="{656B08B5-FF58-1249-BA98-65D23EB6D0D1}" type="pres">
      <dgm:prSet presAssocID="{2E57FC27-ED33-064A-AC91-0D34092E4D3B}" presName="text_1" presStyleLbl="node1" presStyleIdx="0" presStyleCnt="4">
        <dgm:presLayoutVars>
          <dgm:bulletEnabled val="1"/>
        </dgm:presLayoutVars>
      </dgm:prSet>
      <dgm:spPr/>
      <dgm:t>
        <a:bodyPr/>
        <a:lstStyle/>
        <a:p>
          <a:endParaRPr lang="fr-FR"/>
        </a:p>
      </dgm:t>
    </dgm:pt>
    <dgm:pt modelId="{41E1AF08-F4A8-0946-9CE6-1E4ACCD70592}" type="pres">
      <dgm:prSet presAssocID="{2E57FC27-ED33-064A-AC91-0D34092E4D3B}" presName="accent_1" presStyleCnt="0"/>
      <dgm:spPr/>
    </dgm:pt>
    <dgm:pt modelId="{F471232C-C4F1-6E45-9E52-98DF74E3D57D}" type="pres">
      <dgm:prSet presAssocID="{2E57FC27-ED33-064A-AC91-0D34092E4D3B}" presName="accentRepeatNode" presStyleLbl="solidFgAcc1" presStyleIdx="0" presStyleCnt="4"/>
      <dgm:spPr/>
    </dgm:pt>
    <dgm:pt modelId="{03267A4B-4380-4546-9D38-B38C04E52BE2}" type="pres">
      <dgm:prSet presAssocID="{C10A394B-FB4B-7B4B-B92D-E4DB47DAE3F7}" presName="text_2" presStyleLbl="node1" presStyleIdx="1" presStyleCnt="4">
        <dgm:presLayoutVars>
          <dgm:bulletEnabled val="1"/>
        </dgm:presLayoutVars>
      </dgm:prSet>
      <dgm:spPr/>
      <dgm:t>
        <a:bodyPr/>
        <a:lstStyle/>
        <a:p>
          <a:endParaRPr lang="fr-FR"/>
        </a:p>
      </dgm:t>
    </dgm:pt>
    <dgm:pt modelId="{E7E96067-4C33-A347-819A-FFD7369C9D6B}" type="pres">
      <dgm:prSet presAssocID="{C10A394B-FB4B-7B4B-B92D-E4DB47DAE3F7}" presName="accent_2" presStyleCnt="0"/>
      <dgm:spPr/>
    </dgm:pt>
    <dgm:pt modelId="{0C09F572-A1E6-D44C-830A-1DD08FA12D6A}" type="pres">
      <dgm:prSet presAssocID="{C10A394B-FB4B-7B4B-B92D-E4DB47DAE3F7}" presName="accentRepeatNode" presStyleLbl="solidFgAcc1" presStyleIdx="1" presStyleCnt="4"/>
      <dgm:spPr/>
    </dgm:pt>
    <dgm:pt modelId="{F6A37B47-6796-EF49-9B62-CBDC74545893}" type="pres">
      <dgm:prSet presAssocID="{4B7A323F-16CE-F548-8626-26C7CCC8B02D}" presName="text_3" presStyleLbl="node1" presStyleIdx="2" presStyleCnt="4">
        <dgm:presLayoutVars>
          <dgm:bulletEnabled val="1"/>
        </dgm:presLayoutVars>
      </dgm:prSet>
      <dgm:spPr/>
      <dgm:t>
        <a:bodyPr/>
        <a:lstStyle/>
        <a:p>
          <a:endParaRPr lang="fr-FR"/>
        </a:p>
      </dgm:t>
    </dgm:pt>
    <dgm:pt modelId="{C044824B-C311-EC49-ADB9-3804D20220AE}" type="pres">
      <dgm:prSet presAssocID="{4B7A323F-16CE-F548-8626-26C7CCC8B02D}" presName="accent_3" presStyleCnt="0"/>
      <dgm:spPr/>
    </dgm:pt>
    <dgm:pt modelId="{04B0F24B-6288-324D-9C48-B00697B81412}" type="pres">
      <dgm:prSet presAssocID="{4B7A323F-16CE-F548-8626-26C7CCC8B02D}" presName="accentRepeatNode" presStyleLbl="solidFgAcc1" presStyleIdx="2" presStyleCnt="4"/>
      <dgm:spPr/>
    </dgm:pt>
    <dgm:pt modelId="{9910E1CB-181A-014E-8FAF-1A78FB65FF91}" type="pres">
      <dgm:prSet presAssocID="{126B20BE-5314-7A47-B8E7-198AD1CA5E00}" presName="text_4" presStyleLbl="node1" presStyleIdx="3" presStyleCnt="4">
        <dgm:presLayoutVars>
          <dgm:bulletEnabled val="1"/>
        </dgm:presLayoutVars>
      </dgm:prSet>
      <dgm:spPr/>
      <dgm:t>
        <a:bodyPr/>
        <a:lstStyle/>
        <a:p>
          <a:endParaRPr lang="fr-FR"/>
        </a:p>
      </dgm:t>
    </dgm:pt>
    <dgm:pt modelId="{1A1347FA-193C-854C-BD28-8923CBD53D35}" type="pres">
      <dgm:prSet presAssocID="{126B20BE-5314-7A47-B8E7-198AD1CA5E00}" presName="accent_4" presStyleCnt="0"/>
      <dgm:spPr/>
    </dgm:pt>
    <dgm:pt modelId="{12394199-D4B8-2E45-A36E-000C3B00A82D}" type="pres">
      <dgm:prSet presAssocID="{126B20BE-5314-7A47-B8E7-198AD1CA5E00}" presName="accentRepeatNode" presStyleLbl="solidFgAcc1" presStyleIdx="3" presStyleCnt="4"/>
      <dgm:spPr/>
    </dgm:pt>
  </dgm:ptLst>
  <dgm:cxnLst>
    <dgm:cxn modelId="{3E53BA6F-FC02-C049-91D7-D08370E53C2B}" type="presOf" srcId="{022C1AF5-D52D-9946-9F33-EAEDB1580B82}" destId="{56912494-2F17-DB46-9642-FDB8C7642E03}" srcOrd="0" destOrd="0" presId="urn:microsoft.com/office/officeart/2008/layout/VerticalCurvedList"/>
    <dgm:cxn modelId="{84533293-6FE8-4B4F-AA82-0B07EC8A5A32}" srcId="{D03D54AD-6248-D14D-BE4D-E203064D3BF1}" destId="{126B20BE-5314-7A47-B8E7-198AD1CA5E00}" srcOrd="3" destOrd="0" parTransId="{95B7824E-7FCE-4C4D-8E4E-1F70310113BC}" sibTransId="{DC2B000A-EC3C-254C-92A4-0168806E7DBE}"/>
    <dgm:cxn modelId="{03503D0A-9A82-5D4E-B477-004064B99962}" type="presOf" srcId="{4B7A323F-16CE-F548-8626-26C7CCC8B02D}" destId="{F6A37B47-6796-EF49-9B62-CBDC74545893}" srcOrd="0" destOrd="0" presId="urn:microsoft.com/office/officeart/2008/layout/VerticalCurvedList"/>
    <dgm:cxn modelId="{5071F32F-516C-4D49-967B-53B50DD1545C}" type="presOf" srcId="{D03D54AD-6248-D14D-BE4D-E203064D3BF1}" destId="{9253B828-CFAC-F345-93D6-1D683927D8DF}" srcOrd="0" destOrd="0" presId="urn:microsoft.com/office/officeart/2008/layout/VerticalCurvedList"/>
    <dgm:cxn modelId="{69135359-E5E8-1F43-BE28-BAF1E62FDCB0}" type="presOf" srcId="{C10A394B-FB4B-7B4B-B92D-E4DB47DAE3F7}" destId="{03267A4B-4380-4546-9D38-B38C04E52BE2}" srcOrd="0" destOrd="0" presId="urn:microsoft.com/office/officeart/2008/layout/VerticalCurvedList"/>
    <dgm:cxn modelId="{680BF335-DA6C-754E-93D3-614B7C36DD79}" type="presOf" srcId="{126B20BE-5314-7A47-B8E7-198AD1CA5E00}" destId="{9910E1CB-181A-014E-8FAF-1A78FB65FF91}" srcOrd="0" destOrd="0" presId="urn:microsoft.com/office/officeart/2008/layout/VerticalCurvedList"/>
    <dgm:cxn modelId="{1148E5A1-1883-B841-B871-51D0DCBE436D}" type="presOf" srcId="{2E57FC27-ED33-064A-AC91-0D34092E4D3B}" destId="{656B08B5-FF58-1249-BA98-65D23EB6D0D1}" srcOrd="0" destOrd="0" presId="urn:microsoft.com/office/officeart/2008/layout/VerticalCurvedList"/>
    <dgm:cxn modelId="{952B642C-37C7-544F-BE2D-41968DA05A78}" srcId="{D03D54AD-6248-D14D-BE4D-E203064D3BF1}" destId="{C10A394B-FB4B-7B4B-B92D-E4DB47DAE3F7}" srcOrd="1" destOrd="0" parTransId="{0426F4F0-AA5D-B648-A8E9-AAE423DE9E70}" sibTransId="{25872C30-7821-D847-A4C7-CD5FA513CDB1}"/>
    <dgm:cxn modelId="{410F2BE6-1E3C-914A-9AC4-28A119184E9C}" srcId="{D03D54AD-6248-D14D-BE4D-E203064D3BF1}" destId="{4B7A323F-16CE-F548-8626-26C7CCC8B02D}" srcOrd="2" destOrd="0" parTransId="{FC6E18B8-15C6-FC4B-AC8A-04F10680939E}" sibTransId="{1B84CE39-8098-9E4D-8890-035857D170B2}"/>
    <dgm:cxn modelId="{AF6641A7-01A7-2C4E-87C6-D10CE4EE0797}" srcId="{D03D54AD-6248-D14D-BE4D-E203064D3BF1}" destId="{2E57FC27-ED33-064A-AC91-0D34092E4D3B}" srcOrd="0" destOrd="0" parTransId="{D5CC0576-B228-0D43-8794-8A29789F0770}" sibTransId="{022C1AF5-D52D-9946-9F33-EAEDB1580B82}"/>
    <dgm:cxn modelId="{2B7DA578-E3E4-8745-B14A-9D072885C1CD}" type="presParOf" srcId="{9253B828-CFAC-F345-93D6-1D683927D8DF}" destId="{F866741D-D9FB-E748-9CFE-4672CF77B4A1}" srcOrd="0" destOrd="0" presId="urn:microsoft.com/office/officeart/2008/layout/VerticalCurvedList"/>
    <dgm:cxn modelId="{CD42E0F8-E754-304F-99EC-313230DFE5A8}" type="presParOf" srcId="{F866741D-D9FB-E748-9CFE-4672CF77B4A1}" destId="{13F26364-DEF2-FE4E-921D-0AE5AEE5323D}" srcOrd="0" destOrd="0" presId="urn:microsoft.com/office/officeart/2008/layout/VerticalCurvedList"/>
    <dgm:cxn modelId="{068BC34B-2906-6345-8C6D-AB3606A29903}" type="presParOf" srcId="{13F26364-DEF2-FE4E-921D-0AE5AEE5323D}" destId="{6E7ACD4F-C409-0C44-9A32-86DDB5B6FF24}" srcOrd="0" destOrd="0" presId="urn:microsoft.com/office/officeart/2008/layout/VerticalCurvedList"/>
    <dgm:cxn modelId="{CE015E67-F87B-174C-90E6-4D652E9891D2}" type="presParOf" srcId="{13F26364-DEF2-FE4E-921D-0AE5AEE5323D}" destId="{56912494-2F17-DB46-9642-FDB8C7642E03}" srcOrd="1" destOrd="0" presId="urn:microsoft.com/office/officeart/2008/layout/VerticalCurvedList"/>
    <dgm:cxn modelId="{8FDB072E-26B9-B344-9204-B09FFEA7CA76}" type="presParOf" srcId="{13F26364-DEF2-FE4E-921D-0AE5AEE5323D}" destId="{327DB82D-4B30-C745-8CF1-7C5599DCAB95}" srcOrd="2" destOrd="0" presId="urn:microsoft.com/office/officeart/2008/layout/VerticalCurvedList"/>
    <dgm:cxn modelId="{0864B38F-C7B8-7543-8F7F-43AE7825A4D2}" type="presParOf" srcId="{13F26364-DEF2-FE4E-921D-0AE5AEE5323D}" destId="{658C2A71-47F9-1748-848E-DD187FCD6784}" srcOrd="3" destOrd="0" presId="urn:microsoft.com/office/officeart/2008/layout/VerticalCurvedList"/>
    <dgm:cxn modelId="{A56F52CA-0F16-A241-BCFC-ACD2989DFE53}" type="presParOf" srcId="{F866741D-D9FB-E748-9CFE-4672CF77B4A1}" destId="{656B08B5-FF58-1249-BA98-65D23EB6D0D1}" srcOrd="1" destOrd="0" presId="urn:microsoft.com/office/officeart/2008/layout/VerticalCurvedList"/>
    <dgm:cxn modelId="{4553AAA5-C597-9B41-9F15-39591D42C9CD}" type="presParOf" srcId="{F866741D-D9FB-E748-9CFE-4672CF77B4A1}" destId="{41E1AF08-F4A8-0946-9CE6-1E4ACCD70592}" srcOrd="2" destOrd="0" presId="urn:microsoft.com/office/officeart/2008/layout/VerticalCurvedList"/>
    <dgm:cxn modelId="{FDE19717-E9E0-A245-B816-C45ED28C37AF}" type="presParOf" srcId="{41E1AF08-F4A8-0946-9CE6-1E4ACCD70592}" destId="{F471232C-C4F1-6E45-9E52-98DF74E3D57D}" srcOrd="0" destOrd="0" presId="urn:microsoft.com/office/officeart/2008/layout/VerticalCurvedList"/>
    <dgm:cxn modelId="{283E2942-0EFB-AE41-983C-71D87F93D07C}" type="presParOf" srcId="{F866741D-D9FB-E748-9CFE-4672CF77B4A1}" destId="{03267A4B-4380-4546-9D38-B38C04E52BE2}" srcOrd="3" destOrd="0" presId="urn:microsoft.com/office/officeart/2008/layout/VerticalCurvedList"/>
    <dgm:cxn modelId="{80A2D038-4F8D-B644-8603-33373BB6544C}" type="presParOf" srcId="{F866741D-D9FB-E748-9CFE-4672CF77B4A1}" destId="{E7E96067-4C33-A347-819A-FFD7369C9D6B}" srcOrd="4" destOrd="0" presId="urn:microsoft.com/office/officeart/2008/layout/VerticalCurvedList"/>
    <dgm:cxn modelId="{CB7ACA33-737E-644E-A413-1889BC608065}" type="presParOf" srcId="{E7E96067-4C33-A347-819A-FFD7369C9D6B}" destId="{0C09F572-A1E6-D44C-830A-1DD08FA12D6A}" srcOrd="0" destOrd="0" presId="urn:microsoft.com/office/officeart/2008/layout/VerticalCurvedList"/>
    <dgm:cxn modelId="{D49ABC46-482B-3F4B-ACB5-D377FE662FF5}" type="presParOf" srcId="{F866741D-D9FB-E748-9CFE-4672CF77B4A1}" destId="{F6A37B47-6796-EF49-9B62-CBDC74545893}" srcOrd="5" destOrd="0" presId="urn:microsoft.com/office/officeart/2008/layout/VerticalCurvedList"/>
    <dgm:cxn modelId="{5BCC8C99-890B-D549-B8EC-B09EB0072B60}" type="presParOf" srcId="{F866741D-D9FB-E748-9CFE-4672CF77B4A1}" destId="{C044824B-C311-EC49-ADB9-3804D20220AE}" srcOrd="6" destOrd="0" presId="urn:microsoft.com/office/officeart/2008/layout/VerticalCurvedList"/>
    <dgm:cxn modelId="{135B33AF-F84B-9A47-8981-7FCDB2832FAA}" type="presParOf" srcId="{C044824B-C311-EC49-ADB9-3804D20220AE}" destId="{04B0F24B-6288-324D-9C48-B00697B81412}" srcOrd="0" destOrd="0" presId="urn:microsoft.com/office/officeart/2008/layout/VerticalCurvedList"/>
    <dgm:cxn modelId="{2A24DEAC-D77A-CD4A-B5D8-94DEA7521B62}" type="presParOf" srcId="{F866741D-D9FB-E748-9CFE-4672CF77B4A1}" destId="{9910E1CB-181A-014E-8FAF-1A78FB65FF91}" srcOrd="7" destOrd="0" presId="urn:microsoft.com/office/officeart/2008/layout/VerticalCurvedList"/>
    <dgm:cxn modelId="{02D8935E-B925-3C40-AF93-FE6EEA41B463}" type="presParOf" srcId="{F866741D-D9FB-E748-9CFE-4672CF77B4A1}" destId="{1A1347FA-193C-854C-BD28-8923CBD53D35}" srcOrd="8" destOrd="0" presId="urn:microsoft.com/office/officeart/2008/layout/VerticalCurvedList"/>
    <dgm:cxn modelId="{09AC4692-A65A-A14A-9659-4E30523B2D9B}" type="presParOf" srcId="{1A1347FA-193C-854C-BD28-8923CBD53D35}" destId="{12394199-D4B8-2E45-A36E-000C3B00A82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BF3BE7-9E93-4AA0-AE12-B88C0B219DA9}" type="doc">
      <dgm:prSet loTypeId="urn:microsoft.com/office/officeart/2005/8/layout/pyramid2" loCatId="list" qsTypeId="urn:microsoft.com/office/officeart/2005/8/quickstyle/simple1" qsCatId="simple" csTypeId="urn:microsoft.com/office/officeart/2005/8/colors/accent1_2" csCatId="accent1" phldr="1"/>
      <dgm:spPr/>
    </dgm:pt>
    <dgm:pt modelId="{1340CD57-43AF-4958-9BF7-031F966BB8BF}">
      <dgm:prSet phldrT="[Texte]" custT="1"/>
      <dgm:spPr/>
      <dgm:t>
        <a:bodyPr/>
        <a:lstStyle/>
        <a:p>
          <a:r>
            <a:rPr lang="fr-FR" sz="3600" b="1" kern="1200" cap="all" baseline="0" noProof="0" dirty="0">
              <a:latin typeface="Arial" pitchFamily="34" charset="0"/>
              <a:ea typeface="+mj-ea"/>
              <a:cs typeface="Arial" pitchFamily="34" charset="0"/>
            </a:rPr>
            <a:t>SOMMAIRE</a:t>
          </a:r>
        </a:p>
      </dgm:t>
    </dgm:pt>
    <dgm:pt modelId="{6AE5ECE2-64B9-41FD-93EF-C28FC892B0DE}" type="parTrans" cxnId="{EE4DA9C9-760A-4FA8-9D64-086438B2FFA5}">
      <dgm:prSet/>
      <dgm:spPr/>
      <dgm:t>
        <a:bodyPr/>
        <a:lstStyle/>
        <a:p>
          <a:endParaRPr lang="fr-FR"/>
        </a:p>
      </dgm:t>
    </dgm:pt>
    <dgm:pt modelId="{3E1C89DB-E161-44EC-87DD-50C8E5E876CE}" type="sibTrans" cxnId="{EE4DA9C9-760A-4FA8-9D64-086438B2FFA5}">
      <dgm:prSet/>
      <dgm:spPr/>
      <dgm:t>
        <a:bodyPr/>
        <a:lstStyle/>
        <a:p>
          <a:endParaRPr lang="fr-FR"/>
        </a:p>
      </dgm:t>
    </dgm:pt>
    <dgm:pt modelId="{67FC6E4A-E5FC-48E7-8475-104194FBEF43}">
      <dgm:prSet phldrT="[Texte]" custT="1"/>
      <dgm:spPr/>
      <dgm:t>
        <a:bodyPr/>
        <a:lstStyle/>
        <a:p>
          <a:pPr marL="355600" indent="-355600" algn="l"/>
          <a:r>
            <a:rPr lang="fr-FR" sz="2400" dirty="0">
              <a:latin typeface="Arial" pitchFamily="34" charset="0"/>
              <a:cs typeface="Arial" pitchFamily="34" charset="0"/>
            </a:rPr>
            <a:t>1. Situation économique et financière sur la période 2014-2017</a:t>
          </a:r>
        </a:p>
      </dgm:t>
    </dgm:pt>
    <dgm:pt modelId="{C2BFF1D5-80A6-46F4-95D2-A6E52D801AB6}" type="parTrans" cxnId="{1A916F09-650F-4DFA-8350-F479FCC8D0F8}">
      <dgm:prSet/>
      <dgm:spPr/>
      <dgm:t>
        <a:bodyPr/>
        <a:lstStyle/>
        <a:p>
          <a:endParaRPr lang="fr-FR"/>
        </a:p>
      </dgm:t>
    </dgm:pt>
    <dgm:pt modelId="{5F0BFF35-F682-4D58-BB4F-E002FA48DA38}" type="sibTrans" cxnId="{1A916F09-650F-4DFA-8350-F479FCC8D0F8}">
      <dgm:prSet/>
      <dgm:spPr/>
      <dgm:t>
        <a:bodyPr/>
        <a:lstStyle/>
        <a:p>
          <a:endParaRPr lang="fr-FR"/>
        </a:p>
      </dgm:t>
    </dgm:pt>
    <dgm:pt modelId="{69A39373-2538-43BD-8734-4DB862A4C1F6}">
      <dgm:prSet phldrT="[Texte]" custT="1"/>
      <dgm:spPr/>
      <dgm:t>
        <a:bodyPr/>
        <a:lstStyle/>
        <a:p>
          <a:pPr marL="355600" indent="-355600" algn="l"/>
          <a:r>
            <a:rPr lang="fr-FR" sz="2400" dirty="0">
              <a:latin typeface="Arial" pitchFamily="34" charset="0"/>
              <a:cs typeface="Arial" pitchFamily="34" charset="0"/>
            </a:rPr>
            <a:t>2. Perspectives économiques et financières sur la période 2018-2020</a:t>
          </a:r>
        </a:p>
      </dgm:t>
    </dgm:pt>
    <dgm:pt modelId="{C9B59F5C-46C1-418F-A684-F058A548E92E}" type="parTrans" cxnId="{8D0DD2BB-A246-4C9A-B577-AC127C169191}">
      <dgm:prSet/>
      <dgm:spPr/>
      <dgm:t>
        <a:bodyPr/>
        <a:lstStyle/>
        <a:p>
          <a:endParaRPr lang="fr-FR"/>
        </a:p>
      </dgm:t>
    </dgm:pt>
    <dgm:pt modelId="{280F3CB3-A13D-46F4-9620-942B269F737D}" type="sibTrans" cxnId="{8D0DD2BB-A246-4C9A-B577-AC127C169191}">
      <dgm:prSet/>
      <dgm:spPr/>
      <dgm:t>
        <a:bodyPr/>
        <a:lstStyle/>
        <a:p>
          <a:endParaRPr lang="fr-FR"/>
        </a:p>
      </dgm:t>
    </dgm:pt>
    <dgm:pt modelId="{715F76B8-E47B-4E31-9009-F4F847A14A5F}" type="pres">
      <dgm:prSet presAssocID="{1CBF3BE7-9E93-4AA0-AE12-B88C0B219DA9}" presName="compositeShape" presStyleCnt="0">
        <dgm:presLayoutVars>
          <dgm:dir/>
          <dgm:resizeHandles/>
        </dgm:presLayoutVars>
      </dgm:prSet>
      <dgm:spPr/>
    </dgm:pt>
    <dgm:pt modelId="{542203B9-E665-4CAE-8DFD-6A32F0904A5F}" type="pres">
      <dgm:prSet presAssocID="{1CBF3BE7-9E93-4AA0-AE12-B88C0B219DA9}" presName="pyramid" presStyleLbl="node1" presStyleIdx="0" presStyleCnt="1" custLinFactNeighborX="9403" custLinFactNeighborY="-46007"/>
      <dgm:spPr/>
    </dgm:pt>
    <dgm:pt modelId="{7CDAA7AB-A6B9-40A8-9FFD-7703B4BC3B56}" type="pres">
      <dgm:prSet presAssocID="{1CBF3BE7-9E93-4AA0-AE12-B88C0B219DA9}" presName="theList" presStyleCnt="0"/>
      <dgm:spPr/>
    </dgm:pt>
    <dgm:pt modelId="{7277B6D0-E404-4C51-95E9-D514BE7376A1}" type="pres">
      <dgm:prSet presAssocID="{1340CD57-43AF-4958-9BF7-031F966BB8BF}" presName="aNode" presStyleLbl="fgAcc1" presStyleIdx="0" presStyleCnt="3" custScaleX="240262">
        <dgm:presLayoutVars>
          <dgm:bulletEnabled val="1"/>
        </dgm:presLayoutVars>
      </dgm:prSet>
      <dgm:spPr/>
      <dgm:t>
        <a:bodyPr/>
        <a:lstStyle/>
        <a:p>
          <a:endParaRPr lang="fr-FR"/>
        </a:p>
      </dgm:t>
    </dgm:pt>
    <dgm:pt modelId="{B76E6DD7-2C5A-4A6C-9448-AE20E805EFAF}" type="pres">
      <dgm:prSet presAssocID="{1340CD57-43AF-4958-9BF7-031F966BB8BF}" presName="aSpace" presStyleCnt="0"/>
      <dgm:spPr/>
    </dgm:pt>
    <dgm:pt modelId="{6B52238D-783C-473A-B933-7B22552FBBDB}" type="pres">
      <dgm:prSet presAssocID="{67FC6E4A-E5FC-48E7-8475-104194FBEF43}" presName="aNode" presStyleLbl="fgAcc1" presStyleIdx="1" presStyleCnt="3" custScaleX="200801">
        <dgm:presLayoutVars>
          <dgm:bulletEnabled val="1"/>
        </dgm:presLayoutVars>
      </dgm:prSet>
      <dgm:spPr/>
      <dgm:t>
        <a:bodyPr/>
        <a:lstStyle/>
        <a:p>
          <a:endParaRPr lang="fr-FR"/>
        </a:p>
      </dgm:t>
    </dgm:pt>
    <dgm:pt modelId="{8E6BE6DD-EB49-45F6-A894-F4A3A9923FEE}" type="pres">
      <dgm:prSet presAssocID="{67FC6E4A-E5FC-48E7-8475-104194FBEF43}" presName="aSpace" presStyleCnt="0"/>
      <dgm:spPr/>
    </dgm:pt>
    <dgm:pt modelId="{3548C9FC-1162-46AB-B737-7A7732F6C909}" type="pres">
      <dgm:prSet presAssocID="{69A39373-2538-43BD-8734-4DB862A4C1F6}" presName="aNode" presStyleLbl="fgAcc1" presStyleIdx="2" presStyleCnt="3" custScaleX="200801">
        <dgm:presLayoutVars>
          <dgm:bulletEnabled val="1"/>
        </dgm:presLayoutVars>
      </dgm:prSet>
      <dgm:spPr/>
      <dgm:t>
        <a:bodyPr/>
        <a:lstStyle/>
        <a:p>
          <a:endParaRPr lang="fr-FR"/>
        </a:p>
      </dgm:t>
    </dgm:pt>
    <dgm:pt modelId="{85FD09E8-2156-40CC-BF11-10785E781CE3}" type="pres">
      <dgm:prSet presAssocID="{69A39373-2538-43BD-8734-4DB862A4C1F6}" presName="aSpace" presStyleCnt="0"/>
      <dgm:spPr/>
    </dgm:pt>
  </dgm:ptLst>
  <dgm:cxnLst>
    <dgm:cxn modelId="{1A916F09-650F-4DFA-8350-F479FCC8D0F8}" srcId="{1CBF3BE7-9E93-4AA0-AE12-B88C0B219DA9}" destId="{67FC6E4A-E5FC-48E7-8475-104194FBEF43}" srcOrd="1" destOrd="0" parTransId="{C2BFF1D5-80A6-46F4-95D2-A6E52D801AB6}" sibTransId="{5F0BFF35-F682-4D58-BB4F-E002FA48DA38}"/>
    <dgm:cxn modelId="{FA3A4C57-2216-9F42-B0E0-DD48615E2495}" type="presOf" srcId="{69A39373-2538-43BD-8734-4DB862A4C1F6}" destId="{3548C9FC-1162-46AB-B737-7A7732F6C909}" srcOrd="0" destOrd="0" presId="urn:microsoft.com/office/officeart/2005/8/layout/pyramid2"/>
    <dgm:cxn modelId="{EE4DA9C9-760A-4FA8-9D64-086438B2FFA5}" srcId="{1CBF3BE7-9E93-4AA0-AE12-B88C0B219DA9}" destId="{1340CD57-43AF-4958-9BF7-031F966BB8BF}" srcOrd="0" destOrd="0" parTransId="{6AE5ECE2-64B9-41FD-93EF-C28FC892B0DE}" sibTransId="{3E1C89DB-E161-44EC-87DD-50C8E5E876CE}"/>
    <dgm:cxn modelId="{DE5CF5D2-971C-CA4A-B881-83E65222EB19}" type="presOf" srcId="{67FC6E4A-E5FC-48E7-8475-104194FBEF43}" destId="{6B52238D-783C-473A-B933-7B22552FBBDB}" srcOrd="0" destOrd="0" presId="urn:microsoft.com/office/officeart/2005/8/layout/pyramid2"/>
    <dgm:cxn modelId="{B78DA180-8316-B04F-BB69-EA92732BCE2B}" type="presOf" srcId="{1CBF3BE7-9E93-4AA0-AE12-B88C0B219DA9}" destId="{715F76B8-E47B-4E31-9009-F4F847A14A5F}" srcOrd="0" destOrd="0" presId="urn:microsoft.com/office/officeart/2005/8/layout/pyramid2"/>
    <dgm:cxn modelId="{8D0DD2BB-A246-4C9A-B577-AC127C169191}" srcId="{1CBF3BE7-9E93-4AA0-AE12-B88C0B219DA9}" destId="{69A39373-2538-43BD-8734-4DB862A4C1F6}" srcOrd="2" destOrd="0" parTransId="{C9B59F5C-46C1-418F-A684-F058A548E92E}" sibTransId="{280F3CB3-A13D-46F4-9620-942B269F737D}"/>
    <dgm:cxn modelId="{0031D62E-8A25-0A43-94DF-7FA477549689}" type="presOf" srcId="{1340CD57-43AF-4958-9BF7-031F966BB8BF}" destId="{7277B6D0-E404-4C51-95E9-D514BE7376A1}" srcOrd="0" destOrd="0" presId="urn:microsoft.com/office/officeart/2005/8/layout/pyramid2"/>
    <dgm:cxn modelId="{917BEB89-D360-F94A-ACFA-5B3D8FA3D04A}" type="presParOf" srcId="{715F76B8-E47B-4E31-9009-F4F847A14A5F}" destId="{542203B9-E665-4CAE-8DFD-6A32F0904A5F}" srcOrd="0" destOrd="0" presId="urn:microsoft.com/office/officeart/2005/8/layout/pyramid2"/>
    <dgm:cxn modelId="{0561F37D-5451-4546-B7B2-8563C20796BA}" type="presParOf" srcId="{715F76B8-E47B-4E31-9009-F4F847A14A5F}" destId="{7CDAA7AB-A6B9-40A8-9FFD-7703B4BC3B56}" srcOrd="1" destOrd="0" presId="urn:microsoft.com/office/officeart/2005/8/layout/pyramid2"/>
    <dgm:cxn modelId="{A999D168-68DA-F24F-804F-3DA08D362261}" type="presParOf" srcId="{7CDAA7AB-A6B9-40A8-9FFD-7703B4BC3B56}" destId="{7277B6D0-E404-4C51-95E9-D514BE7376A1}" srcOrd="0" destOrd="0" presId="urn:microsoft.com/office/officeart/2005/8/layout/pyramid2"/>
    <dgm:cxn modelId="{2C1DC7F4-3598-BE43-8582-1191F476594D}" type="presParOf" srcId="{7CDAA7AB-A6B9-40A8-9FFD-7703B4BC3B56}" destId="{B76E6DD7-2C5A-4A6C-9448-AE20E805EFAF}" srcOrd="1" destOrd="0" presId="urn:microsoft.com/office/officeart/2005/8/layout/pyramid2"/>
    <dgm:cxn modelId="{D6DA603F-4644-694C-922A-E0BE0D25EE07}" type="presParOf" srcId="{7CDAA7AB-A6B9-40A8-9FFD-7703B4BC3B56}" destId="{6B52238D-783C-473A-B933-7B22552FBBDB}" srcOrd="2" destOrd="0" presId="urn:microsoft.com/office/officeart/2005/8/layout/pyramid2"/>
    <dgm:cxn modelId="{FB13013E-4086-CB44-83C5-016A17815489}" type="presParOf" srcId="{7CDAA7AB-A6B9-40A8-9FFD-7703B4BC3B56}" destId="{8E6BE6DD-EB49-45F6-A894-F4A3A9923FEE}" srcOrd="3" destOrd="0" presId="urn:microsoft.com/office/officeart/2005/8/layout/pyramid2"/>
    <dgm:cxn modelId="{1CA79A5B-67C1-8142-8520-29AB374B9E79}" type="presParOf" srcId="{7CDAA7AB-A6B9-40A8-9FFD-7703B4BC3B56}" destId="{3548C9FC-1162-46AB-B737-7A7732F6C909}" srcOrd="4" destOrd="0" presId="urn:microsoft.com/office/officeart/2005/8/layout/pyramid2"/>
    <dgm:cxn modelId="{3AB77133-9004-A44B-B7B7-2EE38DFD5341}" type="presParOf" srcId="{7CDAA7AB-A6B9-40A8-9FFD-7703B4BC3B56}" destId="{85FD09E8-2156-40CC-BF11-10785E781CE3}"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F765CA-1A21-4610-8A63-E929A84C90C5}"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fr-FR"/>
        </a:p>
      </dgm:t>
    </dgm:pt>
    <dgm:pt modelId="{3BEF41FE-9613-41BA-9DE4-6D722AF879DD}">
      <dgm:prSet phldrT="[Texte]" custT="1"/>
      <dgm:spPr/>
      <dgm:t>
        <a:bodyPr/>
        <a:lstStyle/>
        <a:p>
          <a:r>
            <a:rPr lang="fr-FR" sz="2400" b="1" dirty="0">
              <a:latin typeface="Arial Narrow" pitchFamily="34" charset="0"/>
            </a:rPr>
            <a:t>1- Consolidation de la démocratie de l’Etat de droit et de la bonne Gouvernance;</a:t>
          </a:r>
        </a:p>
      </dgm:t>
    </dgm:pt>
    <dgm:pt modelId="{C9A0039D-1BD2-48B1-87B7-084CA8E26570}" type="parTrans" cxnId="{173B430A-E59A-4BC1-9A61-BE0989530617}">
      <dgm:prSet/>
      <dgm:spPr/>
      <dgm:t>
        <a:bodyPr/>
        <a:lstStyle/>
        <a:p>
          <a:endParaRPr lang="fr-FR"/>
        </a:p>
      </dgm:t>
    </dgm:pt>
    <dgm:pt modelId="{680DBC64-2CF2-42CB-BC07-FDFC3ED89D57}" type="sibTrans" cxnId="{173B430A-E59A-4BC1-9A61-BE0989530617}">
      <dgm:prSet/>
      <dgm:spPr/>
      <dgm:t>
        <a:bodyPr/>
        <a:lstStyle/>
        <a:p>
          <a:endParaRPr lang="fr-FR"/>
        </a:p>
      </dgm:t>
    </dgm:pt>
    <dgm:pt modelId="{D2F3FAC8-BAC7-4845-ACED-5244219A2985}">
      <dgm:prSet phldrT="[Texte]" custT="1"/>
      <dgm:spPr/>
      <dgm:t>
        <a:bodyPr/>
        <a:lstStyle/>
        <a:p>
          <a:r>
            <a:rPr lang="fr-FR" sz="2400" b="1" dirty="0">
              <a:latin typeface="Arial Narrow" pitchFamily="34" charset="0"/>
            </a:rPr>
            <a:t>2- Engagement de la transformation structurelle de l’économie ;</a:t>
          </a:r>
        </a:p>
      </dgm:t>
    </dgm:pt>
    <dgm:pt modelId="{40DED232-095F-4B80-8888-0B39196047C0}" type="parTrans" cxnId="{F3616FEB-40BD-4905-90D2-C5FE97A990EA}">
      <dgm:prSet/>
      <dgm:spPr/>
      <dgm:t>
        <a:bodyPr/>
        <a:lstStyle/>
        <a:p>
          <a:endParaRPr lang="fr-FR"/>
        </a:p>
      </dgm:t>
    </dgm:pt>
    <dgm:pt modelId="{6023B35E-BF0F-44E5-86C6-F99EAD39EE22}" type="sibTrans" cxnId="{F3616FEB-40BD-4905-90D2-C5FE97A990EA}">
      <dgm:prSet/>
      <dgm:spPr/>
      <dgm:t>
        <a:bodyPr/>
        <a:lstStyle/>
        <a:p>
          <a:endParaRPr lang="fr-FR"/>
        </a:p>
      </dgm:t>
    </dgm:pt>
    <dgm:pt modelId="{2134BE8E-98D4-4F22-99F2-15A014AA695B}">
      <dgm:prSet phldrT="[Texte]" custT="1"/>
      <dgm:spPr/>
      <dgm:t>
        <a:bodyPr/>
        <a:lstStyle/>
        <a:p>
          <a:r>
            <a:rPr lang="fr-FR" sz="2400" b="1" dirty="0">
              <a:latin typeface="Arial Narrow" pitchFamily="34" charset="0"/>
            </a:rPr>
            <a:t>3- Amélioration des conditions de vie des populations.</a:t>
          </a:r>
        </a:p>
      </dgm:t>
    </dgm:pt>
    <dgm:pt modelId="{6FFEB226-52A6-4A4E-BA05-503E1C221AC6}" type="parTrans" cxnId="{E3E377CE-AF64-4C46-B7ED-7615470426B4}">
      <dgm:prSet/>
      <dgm:spPr/>
      <dgm:t>
        <a:bodyPr/>
        <a:lstStyle/>
        <a:p>
          <a:endParaRPr lang="fr-FR"/>
        </a:p>
      </dgm:t>
    </dgm:pt>
    <dgm:pt modelId="{B4EF3A95-273B-40CA-9BEC-0C1C3BBCA120}" type="sibTrans" cxnId="{E3E377CE-AF64-4C46-B7ED-7615470426B4}">
      <dgm:prSet/>
      <dgm:spPr/>
      <dgm:t>
        <a:bodyPr/>
        <a:lstStyle/>
        <a:p>
          <a:endParaRPr lang="fr-FR"/>
        </a:p>
      </dgm:t>
    </dgm:pt>
    <dgm:pt modelId="{3903E6F6-BF4B-49EB-94EF-4C94B9146B9F}" type="pres">
      <dgm:prSet presAssocID="{8CF765CA-1A21-4610-8A63-E929A84C90C5}" presName="linear" presStyleCnt="0">
        <dgm:presLayoutVars>
          <dgm:dir/>
          <dgm:animLvl val="lvl"/>
          <dgm:resizeHandles val="exact"/>
        </dgm:presLayoutVars>
      </dgm:prSet>
      <dgm:spPr/>
      <dgm:t>
        <a:bodyPr/>
        <a:lstStyle/>
        <a:p>
          <a:endParaRPr lang="fr-FR"/>
        </a:p>
      </dgm:t>
    </dgm:pt>
    <dgm:pt modelId="{EFC12486-BC3B-4194-981C-ABB83CCA0AB3}" type="pres">
      <dgm:prSet presAssocID="{3BEF41FE-9613-41BA-9DE4-6D722AF879DD}" presName="parentLin" presStyleCnt="0"/>
      <dgm:spPr/>
    </dgm:pt>
    <dgm:pt modelId="{0155AAE7-0F20-402A-9D25-AEAA1B53CE79}" type="pres">
      <dgm:prSet presAssocID="{3BEF41FE-9613-41BA-9DE4-6D722AF879DD}" presName="parentLeftMargin" presStyleLbl="node1" presStyleIdx="0" presStyleCnt="3"/>
      <dgm:spPr/>
      <dgm:t>
        <a:bodyPr/>
        <a:lstStyle/>
        <a:p>
          <a:endParaRPr lang="fr-FR"/>
        </a:p>
      </dgm:t>
    </dgm:pt>
    <dgm:pt modelId="{6E37EE98-FC7C-43A9-99EB-F7B0BA99AD18}" type="pres">
      <dgm:prSet presAssocID="{3BEF41FE-9613-41BA-9DE4-6D722AF879DD}" presName="parentText" presStyleLbl="node1" presStyleIdx="0" presStyleCnt="3" custScaleX="133115" custScaleY="145077">
        <dgm:presLayoutVars>
          <dgm:chMax val="0"/>
          <dgm:bulletEnabled val="1"/>
        </dgm:presLayoutVars>
      </dgm:prSet>
      <dgm:spPr/>
      <dgm:t>
        <a:bodyPr/>
        <a:lstStyle/>
        <a:p>
          <a:endParaRPr lang="fr-FR"/>
        </a:p>
      </dgm:t>
    </dgm:pt>
    <dgm:pt modelId="{F2E451A2-76B4-4BAE-B62C-B3D5E009FEC5}" type="pres">
      <dgm:prSet presAssocID="{3BEF41FE-9613-41BA-9DE4-6D722AF879DD}" presName="negativeSpace" presStyleCnt="0"/>
      <dgm:spPr/>
    </dgm:pt>
    <dgm:pt modelId="{3D1816F4-BBF9-40E5-B7C5-2A385FCE8C19}" type="pres">
      <dgm:prSet presAssocID="{3BEF41FE-9613-41BA-9DE4-6D722AF879DD}" presName="childText" presStyleLbl="conFgAcc1" presStyleIdx="0" presStyleCnt="3">
        <dgm:presLayoutVars>
          <dgm:bulletEnabled val="1"/>
        </dgm:presLayoutVars>
      </dgm:prSet>
      <dgm:spPr/>
    </dgm:pt>
    <dgm:pt modelId="{3B6EF163-4A22-4211-BDED-CEFBF6EE672C}" type="pres">
      <dgm:prSet presAssocID="{680DBC64-2CF2-42CB-BC07-FDFC3ED89D57}" presName="spaceBetweenRectangles" presStyleCnt="0"/>
      <dgm:spPr/>
    </dgm:pt>
    <dgm:pt modelId="{D22399A1-8B7F-4B0A-9F80-4C0DCEE9BEF7}" type="pres">
      <dgm:prSet presAssocID="{D2F3FAC8-BAC7-4845-ACED-5244219A2985}" presName="parentLin" presStyleCnt="0"/>
      <dgm:spPr/>
    </dgm:pt>
    <dgm:pt modelId="{D42FFF10-2D5F-409D-8CB3-6BDBCA0674E8}" type="pres">
      <dgm:prSet presAssocID="{D2F3FAC8-BAC7-4845-ACED-5244219A2985}" presName="parentLeftMargin" presStyleLbl="node1" presStyleIdx="0" presStyleCnt="3"/>
      <dgm:spPr/>
      <dgm:t>
        <a:bodyPr/>
        <a:lstStyle/>
        <a:p>
          <a:endParaRPr lang="fr-FR"/>
        </a:p>
      </dgm:t>
    </dgm:pt>
    <dgm:pt modelId="{4FC6E445-1786-44A7-8020-90918BD4D152}" type="pres">
      <dgm:prSet presAssocID="{D2F3FAC8-BAC7-4845-ACED-5244219A2985}" presName="parentText" presStyleLbl="node1" presStyleIdx="1" presStyleCnt="3" custScaleX="131227" custLinFactNeighborX="-2420" custLinFactNeighborY="-3302">
        <dgm:presLayoutVars>
          <dgm:chMax val="0"/>
          <dgm:bulletEnabled val="1"/>
        </dgm:presLayoutVars>
      </dgm:prSet>
      <dgm:spPr/>
      <dgm:t>
        <a:bodyPr/>
        <a:lstStyle/>
        <a:p>
          <a:endParaRPr lang="fr-FR"/>
        </a:p>
      </dgm:t>
    </dgm:pt>
    <dgm:pt modelId="{72072518-E016-4E9B-8CA9-D495F725C7F8}" type="pres">
      <dgm:prSet presAssocID="{D2F3FAC8-BAC7-4845-ACED-5244219A2985}" presName="negativeSpace" presStyleCnt="0"/>
      <dgm:spPr/>
    </dgm:pt>
    <dgm:pt modelId="{5D0D382D-83AC-413F-BC41-56904F4C6D97}" type="pres">
      <dgm:prSet presAssocID="{D2F3FAC8-BAC7-4845-ACED-5244219A2985}" presName="childText" presStyleLbl="conFgAcc1" presStyleIdx="1" presStyleCnt="3">
        <dgm:presLayoutVars>
          <dgm:bulletEnabled val="1"/>
        </dgm:presLayoutVars>
      </dgm:prSet>
      <dgm:spPr/>
    </dgm:pt>
    <dgm:pt modelId="{1F0CFC63-E0B9-4B38-830C-98677245406A}" type="pres">
      <dgm:prSet presAssocID="{6023B35E-BF0F-44E5-86C6-F99EAD39EE22}" presName="spaceBetweenRectangles" presStyleCnt="0"/>
      <dgm:spPr/>
    </dgm:pt>
    <dgm:pt modelId="{6CE2E581-350B-4681-ADFE-B279F1B85C88}" type="pres">
      <dgm:prSet presAssocID="{2134BE8E-98D4-4F22-99F2-15A014AA695B}" presName="parentLin" presStyleCnt="0"/>
      <dgm:spPr/>
    </dgm:pt>
    <dgm:pt modelId="{CBF026DB-B199-48EF-B28F-31E04B814413}" type="pres">
      <dgm:prSet presAssocID="{2134BE8E-98D4-4F22-99F2-15A014AA695B}" presName="parentLeftMargin" presStyleLbl="node1" presStyleIdx="1" presStyleCnt="3"/>
      <dgm:spPr/>
      <dgm:t>
        <a:bodyPr/>
        <a:lstStyle/>
        <a:p>
          <a:endParaRPr lang="fr-FR"/>
        </a:p>
      </dgm:t>
    </dgm:pt>
    <dgm:pt modelId="{EF78B83B-CB69-421B-A76E-AEC76DC39A23}" type="pres">
      <dgm:prSet presAssocID="{2134BE8E-98D4-4F22-99F2-15A014AA695B}" presName="parentText" presStyleLbl="node1" presStyleIdx="2" presStyleCnt="3" custScaleX="133115">
        <dgm:presLayoutVars>
          <dgm:chMax val="0"/>
          <dgm:bulletEnabled val="1"/>
        </dgm:presLayoutVars>
      </dgm:prSet>
      <dgm:spPr/>
      <dgm:t>
        <a:bodyPr/>
        <a:lstStyle/>
        <a:p>
          <a:endParaRPr lang="fr-FR"/>
        </a:p>
      </dgm:t>
    </dgm:pt>
    <dgm:pt modelId="{349311EC-C6AC-401B-A6ED-CCC7576DB325}" type="pres">
      <dgm:prSet presAssocID="{2134BE8E-98D4-4F22-99F2-15A014AA695B}" presName="negativeSpace" presStyleCnt="0"/>
      <dgm:spPr/>
    </dgm:pt>
    <dgm:pt modelId="{090C7C6F-8E54-462D-9697-A93F99D615F3}" type="pres">
      <dgm:prSet presAssocID="{2134BE8E-98D4-4F22-99F2-15A014AA695B}" presName="childText" presStyleLbl="conFgAcc1" presStyleIdx="2" presStyleCnt="3">
        <dgm:presLayoutVars>
          <dgm:bulletEnabled val="1"/>
        </dgm:presLayoutVars>
      </dgm:prSet>
      <dgm:spPr/>
    </dgm:pt>
  </dgm:ptLst>
  <dgm:cxnLst>
    <dgm:cxn modelId="{F3616FEB-40BD-4905-90D2-C5FE97A990EA}" srcId="{8CF765CA-1A21-4610-8A63-E929A84C90C5}" destId="{D2F3FAC8-BAC7-4845-ACED-5244219A2985}" srcOrd="1" destOrd="0" parTransId="{40DED232-095F-4B80-8888-0B39196047C0}" sibTransId="{6023B35E-BF0F-44E5-86C6-F99EAD39EE22}"/>
    <dgm:cxn modelId="{E3E377CE-AF64-4C46-B7ED-7615470426B4}" srcId="{8CF765CA-1A21-4610-8A63-E929A84C90C5}" destId="{2134BE8E-98D4-4F22-99F2-15A014AA695B}" srcOrd="2" destOrd="0" parTransId="{6FFEB226-52A6-4A4E-BA05-503E1C221AC6}" sibTransId="{B4EF3A95-273B-40CA-9BEC-0C1C3BBCA120}"/>
    <dgm:cxn modelId="{BA92AEE3-0ADA-5F4A-A126-4E83A2F653C3}" type="presOf" srcId="{3BEF41FE-9613-41BA-9DE4-6D722AF879DD}" destId="{6E37EE98-FC7C-43A9-99EB-F7B0BA99AD18}" srcOrd="1" destOrd="0" presId="urn:microsoft.com/office/officeart/2005/8/layout/list1"/>
    <dgm:cxn modelId="{36CF89BD-8E2D-E149-95D8-3E2CF1A1B917}" type="presOf" srcId="{2134BE8E-98D4-4F22-99F2-15A014AA695B}" destId="{EF78B83B-CB69-421B-A76E-AEC76DC39A23}" srcOrd="1" destOrd="0" presId="urn:microsoft.com/office/officeart/2005/8/layout/list1"/>
    <dgm:cxn modelId="{173B430A-E59A-4BC1-9A61-BE0989530617}" srcId="{8CF765CA-1A21-4610-8A63-E929A84C90C5}" destId="{3BEF41FE-9613-41BA-9DE4-6D722AF879DD}" srcOrd="0" destOrd="0" parTransId="{C9A0039D-1BD2-48B1-87B7-084CA8E26570}" sibTransId="{680DBC64-2CF2-42CB-BC07-FDFC3ED89D57}"/>
    <dgm:cxn modelId="{B2FE5B30-1377-514C-B349-4633F521BC6B}" type="presOf" srcId="{3BEF41FE-9613-41BA-9DE4-6D722AF879DD}" destId="{0155AAE7-0F20-402A-9D25-AEAA1B53CE79}" srcOrd="0" destOrd="0" presId="urn:microsoft.com/office/officeart/2005/8/layout/list1"/>
    <dgm:cxn modelId="{3063CD52-7EC9-DA43-A5EA-28939FDC90CC}" type="presOf" srcId="{8CF765CA-1A21-4610-8A63-E929A84C90C5}" destId="{3903E6F6-BF4B-49EB-94EF-4C94B9146B9F}" srcOrd="0" destOrd="0" presId="urn:microsoft.com/office/officeart/2005/8/layout/list1"/>
    <dgm:cxn modelId="{FA03229F-2FEB-7B46-8F4A-4BCEA5F691C4}" type="presOf" srcId="{D2F3FAC8-BAC7-4845-ACED-5244219A2985}" destId="{D42FFF10-2D5F-409D-8CB3-6BDBCA0674E8}" srcOrd="0" destOrd="0" presId="urn:microsoft.com/office/officeart/2005/8/layout/list1"/>
    <dgm:cxn modelId="{677ED83D-F98D-0742-B318-C9522515B74A}" type="presOf" srcId="{D2F3FAC8-BAC7-4845-ACED-5244219A2985}" destId="{4FC6E445-1786-44A7-8020-90918BD4D152}" srcOrd="1" destOrd="0" presId="urn:microsoft.com/office/officeart/2005/8/layout/list1"/>
    <dgm:cxn modelId="{BAE6C188-E27F-9B40-93E2-9AAA9CAE5DDA}" type="presOf" srcId="{2134BE8E-98D4-4F22-99F2-15A014AA695B}" destId="{CBF026DB-B199-48EF-B28F-31E04B814413}" srcOrd="0" destOrd="0" presId="urn:microsoft.com/office/officeart/2005/8/layout/list1"/>
    <dgm:cxn modelId="{1E26E134-EFE7-304B-9F71-817D3E0230BB}" type="presParOf" srcId="{3903E6F6-BF4B-49EB-94EF-4C94B9146B9F}" destId="{EFC12486-BC3B-4194-981C-ABB83CCA0AB3}" srcOrd="0" destOrd="0" presId="urn:microsoft.com/office/officeart/2005/8/layout/list1"/>
    <dgm:cxn modelId="{138DAA68-1C9F-E042-BE08-18BF8CE25A77}" type="presParOf" srcId="{EFC12486-BC3B-4194-981C-ABB83CCA0AB3}" destId="{0155AAE7-0F20-402A-9D25-AEAA1B53CE79}" srcOrd="0" destOrd="0" presId="urn:microsoft.com/office/officeart/2005/8/layout/list1"/>
    <dgm:cxn modelId="{8CB7B6ED-2AC6-914D-917C-456F1188DF58}" type="presParOf" srcId="{EFC12486-BC3B-4194-981C-ABB83CCA0AB3}" destId="{6E37EE98-FC7C-43A9-99EB-F7B0BA99AD18}" srcOrd="1" destOrd="0" presId="urn:microsoft.com/office/officeart/2005/8/layout/list1"/>
    <dgm:cxn modelId="{66B5CA26-61C7-254C-BADF-69090AA77BD7}" type="presParOf" srcId="{3903E6F6-BF4B-49EB-94EF-4C94B9146B9F}" destId="{F2E451A2-76B4-4BAE-B62C-B3D5E009FEC5}" srcOrd="1" destOrd="0" presId="urn:microsoft.com/office/officeart/2005/8/layout/list1"/>
    <dgm:cxn modelId="{F54369C2-1EB8-2341-89B1-2BDAA515B1A9}" type="presParOf" srcId="{3903E6F6-BF4B-49EB-94EF-4C94B9146B9F}" destId="{3D1816F4-BBF9-40E5-B7C5-2A385FCE8C19}" srcOrd="2" destOrd="0" presId="urn:microsoft.com/office/officeart/2005/8/layout/list1"/>
    <dgm:cxn modelId="{F548CAA0-69D0-1D48-BC09-7F5AA354F9DF}" type="presParOf" srcId="{3903E6F6-BF4B-49EB-94EF-4C94B9146B9F}" destId="{3B6EF163-4A22-4211-BDED-CEFBF6EE672C}" srcOrd="3" destOrd="0" presId="urn:microsoft.com/office/officeart/2005/8/layout/list1"/>
    <dgm:cxn modelId="{5FFA16A5-1877-724B-B3C0-E9653C90BF6F}" type="presParOf" srcId="{3903E6F6-BF4B-49EB-94EF-4C94B9146B9F}" destId="{D22399A1-8B7F-4B0A-9F80-4C0DCEE9BEF7}" srcOrd="4" destOrd="0" presId="urn:microsoft.com/office/officeart/2005/8/layout/list1"/>
    <dgm:cxn modelId="{868D66E7-8964-AB42-916C-A196426654BD}" type="presParOf" srcId="{D22399A1-8B7F-4B0A-9F80-4C0DCEE9BEF7}" destId="{D42FFF10-2D5F-409D-8CB3-6BDBCA0674E8}" srcOrd="0" destOrd="0" presId="urn:microsoft.com/office/officeart/2005/8/layout/list1"/>
    <dgm:cxn modelId="{539202B2-DEE5-6141-A839-C4BA3ED35579}" type="presParOf" srcId="{D22399A1-8B7F-4B0A-9F80-4C0DCEE9BEF7}" destId="{4FC6E445-1786-44A7-8020-90918BD4D152}" srcOrd="1" destOrd="0" presId="urn:microsoft.com/office/officeart/2005/8/layout/list1"/>
    <dgm:cxn modelId="{5E9821D0-8A56-BB47-BEEB-79B222433977}" type="presParOf" srcId="{3903E6F6-BF4B-49EB-94EF-4C94B9146B9F}" destId="{72072518-E016-4E9B-8CA9-D495F725C7F8}" srcOrd="5" destOrd="0" presId="urn:microsoft.com/office/officeart/2005/8/layout/list1"/>
    <dgm:cxn modelId="{6DC5A8CA-ED1D-4847-88DB-8447E4BA7F58}" type="presParOf" srcId="{3903E6F6-BF4B-49EB-94EF-4C94B9146B9F}" destId="{5D0D382D-83AC-413F-BC41-56904F4C6D97}" srcOrd="6" destOrd="0" presId="urn:microsoft.com/office/officeart/2005/8/layout/list1"/>
    <dgm:cxn modelId="{9729BF85-70B0-6040-8294-8A1BC19AD1D2}" type="presParOf" srcId="{3903E6F6-BF4B-49EB-94EF-4C94B9146B9F}" destId="{1F0CFC63-E0B9-4B38-830C-98677245406A}" srcOrd="7" destOrd="0" presId="urn:microsoft.com/office/officeart/2005/8/layout/list1"/>
    <dgm:cxn modelId="{295F07F7-4B48-9542-87F9-0CF5FEB1230F}" type="presParOf" srcId="{3903E6F6-BF4B-49EB-94EF-4C94B9146B9F}" destId="{6CE2E581-350B-4681-ADFE-B279F1B85C88}" srcOrd="8" destOrd="0" presId="urn:microsoft.com/office/officeart/2005/8/layout/list1"/>
    <dgm:cxn modelId="{B7BE670A-E7F2-DB49-949D-7306132FF638}" type="presParOf" srcId="{6CE2E581-350B-4681-ADFE-B279F1B85C88}" destId="{CBF026DB-B199-48EF-B28F-31E04B814413}" srcOrd="0" destOrd="0" presId="urn:microsoft.com/office/officeart/2005/8/layout/list1"/>
    <dgm:cxn modelId="{CB774AB1-FED3-0D40-9046-2416D5CFEB8C}" type="presParOf" srcId="{6CE2E581-350B-4681-ADFE-B279F1B85C88}" destId="{EF78B83B-CB69-421B-A76E-AEC76DC39A23}" srcOrd="1" destOrd="0" presId="urn:microsoft.com/office/officeart/2005/8/layout/list1"/>
    <dgm:cxn modelId="{E31C917F-8FA4-9748-9102-EA502A772B90}" type="presParOf" srcId="{3903E6F6-BF4B-49EB-94EF-4C94B9146B9F}" destId="{349311EC-C6AC-401B-A6ED-CCC7576DB325}" srcOrd="9" destOrd="0" presId="urn:microsoft.com/office/officeart/2005/8/layout/list1"/>
    <dgm:cxn modelId="{4AE22B5A-7C61-F249-AF54-0A5A30A6E54F}" type="presParOf" srcId="{3903E6F6-BF4B-49EB-94EF-4C94B9146B9F}" destId="{090C7C6F-8E54-462D-9697-A93F99D615F3}"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A73A3D-3384-49B1-96F0-41A5F5CB6AC3}"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fr-FR"/>
        </a:p>
      </dgm:t>
    </dgm:pt>
    <dgm:pt modelId="{BA24E395-873E-42F5-994F-CAAA94162F20}">
      <dgm:prSet phldrT="[Texte]" custT="1"/>
      <dgm:spPr/>
      <dgm:t>
        <a:bodyPr/>
        <a:lstStyle/>
        <a:p>
          <a:r>
            <a:rPr lang="fr-FR" sz="1800" b="1" dirty="0">
              <a:latin typeface="Bookman Old Style" pitchFamily="18" charset="0"/>
              <a:cs typeface="Arial" charset="0"/>
            </a:rPr>
            <a:t>Croissance soutenue</a:t>
          </a:r>
          <a:endParaRPr lang="fr-FR" sz="1800" dirty="0">
            <a:latin typeface="Bookman Old Style" pitchFamily="18" charset="0"/>
          </a:endParaRPr>
        </a:p>
      </dgm:t>
    </dgm:pt>
    <dgm:pt modelId="{A58C7D94-9C44-41C4-9C92-F254782CEACE}" type="parTrans" cxnId="{411ACB08-A431-490C-8839-A6ED142D5EEB}">
      <dgm:prSet/>
      <dgm:spPr/>
      <dgm:t>
        <a:bodyPr/>
        <a:lstStyle/>
        <a:p>
          <a:endParaRPr lang="fr-FR" sz="2800">
            <a:solidFill>
              <a:schemeClr val="bg1"/>
            </a:solidFill>
            <a:latin typeface="Bookman Old Style" pitchFamily="18" charset="0"/>
          </a:endParaRPr>
        </a:p>
      </dgm:t>
    </dgm:pt>
    <dgm:pt modelId="{1EDC4C93-B56E-4BBB-9B6A-19B10C969983}" type="sibTrans" cxnId="{411ACB08-A431-490C-8839-A6ED142D5EEB}">
      <dgm:prSet/>
      <dgm:spPr/>
      <dgm:t>
        <a:bodyPr/>
        <a:lstStyle/>
        <a:p>
          <a:endParaRPr lang="fr-FR" sz="2800">
            <a:solidFill>
              <a:schemeClr val="bg1"/>
            </a:solidFill>
            <a:latin typeface="Bookman Old Style" pitchFamily="18" charset="0"/>
          </a:endParaRPr>
        </a:p>
      </dgm:t>
    </dgm:pt>
    <dgm:pt modelId="{A77CC799-0FFC-42D2-AB8C-BFBB3ACE1BB4}">
      <dgm:prSet phldrT="[Texte]" custT="1"/>
      <dgm:spPr/>
      <dgm:t>
        <a:bodyPr/>
        <a:lstStyle/>
        <a:p>
          <a:r>
            <a:rPr lang="fr-FR" sz="1500" b="1" dirty="0">
              <a:latin typeface="Bookman Old Style" pitchFamily="18" charset="0"/>
              <a:cs typeface="Arial" charset="0"/>
            </a:rPr>
            <a:t>Diversification de l’agriculture (PAG)</a:t>
          </a:r>
          <a:endParaRPr lang="fr-FR" sz="1500" dirty="0">
            <a:latin typeface="Bookman Old Style" pitchFamily="18" charset="0"/>
          </a:endParaRPr>
        </a:p>
      </dgm:t>
    </dgm:pt>
    <dgm:pt modelId="{0A51A38A-5A41-44F6-B1B8-A1D5690BE654}" type="parTrans" cxnId="{0DC13E46-5E88-43DC-93E7-7F55FE1C8741}">
      <dgm:prSet/>
      <dgm:spPr/>
      <dgm:t>
        <a:bodyPr/>
        <a:lstStyle/>
        <a:p>
          <a:endParaRPr lang="fr-FR" sz="2800">
            <a:solidFill>
              <a:schemeClr val="bg1"/>
            </a:solidFill>
            <a:latin typeface="Bookman Old Style" pitchFamily="18" charset="0"/>
          </a:endParaRPr>
        </a:p>
      </dgm:t>
    </dgm:pt>
    <dgm:pt modelId="{B6F42792-AA15-4175-AF95-82190AF425B2}" type="sibTrans" cxnId="{0DC13E46-5E88-43DC-93E7-7F55FE1C8741}">
      <dgm:prSet/>
      <dgm:spPr/>
      <dgm:t>
        <a:bodyPr/>
        <a:lstStyle/>
        <a:p>
          <a:endParaRPr lang="fr-FR" sz="2800">
            <a:solidFill>
              <a:schemeClr val="bg1"/>
            </a:solidFill>
            <a:latin typeface="Bookman Old Style" pitchFamily="18" charset="0"/>
          </a:endParaRPr>
        </a:p>
      </dgm:t>
    </dgm:pt>
    <dgm:pt modelId="{CA6E09E9-7155-4835-AE52-961C88DC446D}">
      <dgm:prSet phldrT="[Texte]" custT="1"/>
      <dgm:spPr/>
      <dgm:t>
        <a:bodyPr/>
        <a:lstStyle/>
        <a:p>
          <a:r>
            <a:rPr lang="fr-FR" sz="1500" b="1" dirty="0">
              <a:latin typeface="Bookman Old Style" pitchFamily="18" charset="0"/>
              <a:cs typeface="Arial" charset="0"/>
            </a:rPr>
            <a:t>Intensification des travaux de construction d’infrastructures socio-économiques</a:t>
          </a:r>
          <a:endParaRPr lang="fr-FR" sz="1500" dirty="0">
            <a:latin typeface="Bookman Old Style" pitchFamily="18" charset="0"/>
          </a:endParaRPr>
        </a:p>
      </dgm:t>
    </dgm:pt>
    <dgm:pt modelId="{BF4EA637-C7A7-4720-8269-7A95931BD2F2}" type="parTrans" cxnId="{9889B35F-55A2-403D-BAB6-0D7A63E52857}">
      <dgm:prSet/>
      <dgm:spPr/>
      <dgm:t>
        <a:bodyPr/>
        <a:lstStyle/>
        <a:p>
          <a:endParaRPr lang="fr-FR" sz="2800">
            <a:solidFill>
              <a:schemeClr val="bg1"/>
            </a:solidFill>
            <a:latin typeface="Bookman Old Style" pitchFamily="18" charset="0"/>
          </a:endParaRPr>
        </a:p>
      </dgm:t>
    </dgm:pt>
    <dgm:pt modelId="{EA02BABA-DDC8-4077-B37E-2F3503C7F7A5}" type="sibTrans" cxnId="{9889B35F-55A2-403D-BAB6-0D7A63E52857}">
      <dgm:prSet/>
      <dgm:spPr/>
      <dgm:t>
        <a:bodyPr/>
        <a:lstStyle/>
        <a:p>
          <a:endParaRPr lang="fr-FR" sz="2800">
            <a:solidFill>
              <a:schemeClr val="bg1"/>
            </a:solidFill>
            <a:latin typeface="Bookman Old Style" pitchFamily="18" charset="0"/>
          </a:endParaRPr>
        </a:p>
      </dgm:t>
    </dgm:pt>
    <dgm:pt modelId="{F57CDB8A-6AAB-4F85-A2F1-5A74E10F7685}">
      <dgm:prSet phldrT="[Texte]" custT="1"/>
      <dgm:spPr/>
      <dgm:t>
        <a:bodyPr/>
        <a:lstStyle/>
        <a:p>
          <a:r>
            <a:rPr lang="fr-FR" sz="1500" b="1" dirty="0">
              <a:latin typeface="Bookman Old Style" pitchFamily="18" charset="0"/>
              <a:cs typeface="Arial" charset="0"/>
            </a:rPr>
            <a:t>Rénovation du potentiel touristique</a:t>
          </a:r>
        </a:p>
      </dgm:t>
    </dgm:pt>
    <dgm:pt modelId="{46919F06-AA70-4A87-8448-2C3C594C9ED4}" type="parTrans" cxnId="{731082E0-AD27-4905-8C9C-51ED24721CED}">
      <dgm:prSet/>
      <dgm:spPr/>
      <dgm:t>
        <a:bodyPr/>
        <a:lstStyle/>
        <a:p>
          <a:endParaRPr lang="fr-FR" sz="2800">
            <a:solidFill>
              <a:schemeClr val="bg1"/>
            </a:solidFill>
            <a:latin typeface="Bookman Old Style" pitchFamily="18" charset="0"/>
          </a:endParaRPr>
        </a:p>
      </dgm:t>
    </dgm:pt>
    <dgm:pt modelId="{AD6A3DE4-A120-4884-B4E4-B920B766635C}" type="sibTrans" cxnId="{731082E0-AD27-4905-8C9C-51ED24721CED}">
      <dgm:prSet/>
      <dgm:spPr/>
      <dgm:t>
        <a:bodyPr/>
        <a:lstStyle/>
        <a:p>
          <a:endParaRPr lang="fr-FR" sz="2800">
            <a:solidFill>
              <a:schemeClr val="bg1"/>
            </a:solidFill>
            <a:latin typeface="Bookman Old Style" pitchFamily="18" charset="0"/>
          </a:endParaRPr>
        </a:p>
      </dgm:t>
    </dgm:pt>
    <dgm:pt modelId="{4CAFF3FD-009A-4FB5-8507-BD642E0DC331}">
      <dgm:prSet phldrT="[Texte]" custT="1"/>
      <dgm:spPr/>
      <dgm:t>
        <a:bodyPr/>
        <a:lstStyle/>
        <a:p>
          <a:r>
            <a:rPr lang="fr-FR" sz="1500" b="1" dirty="0">
              <a:latin typeface="Bookman Old Style" pitchFamily="18" charset="0"/>
              <a:cs typeface="Arial" charset="0"/>
            </a:rPr>
            <a:t>Accélération des réformes portuaires </a:t>
          </a:r>
          <a:endParaRPr lang="fr-FR" sz="1500" dirty="0">
            <a:latin typeface="Bookman Old Style" pitchFamily="18" charset="0"/>
          </a:endParaRPr>
        </a:p>
      </dgm:t>
    </dgm:pt>
    <dgm:pt modelId="{A5BDFF31-8BDA-47C0-BE0C-3D3B28B1BFEA}" type="parTrans" cxnId="{2B88EF82-D866-40BB-82BB-49B50A1F5306}">
      <dgm:prSet/>
      <dgm:spPr/>
      <dgm:t>
        <a:bodyPr/>
        <a:lstStyle/>
        <a:p>
          <a:endParaRPr lang="fr-FR" sz="2800">
            <a:solidFill>
              <a:schemeClr val="bg1"/>
            </a:solidFill>
            <a:latin typeface="Bookman Old Style" pitchFamily="18" charset="0"/>
          </a:endParaRPr>
        </a:p>
      </dgm:t>
    </dgm:pt>
    <dgm:pt modelId="{F90B2706-2EA1-4504-B12F-1C46F4E15FF7}" type="sibTrans" cxnId="{2B88EF82-D866-40BB-82BB-49B50A1F5306}">
      <dgm:prSet/>
      <dgm:spPr/>
      <dgm:t>
        <a:bodyPr/>
        <a:lstStyle/>
        <a:p>
          <a:endParaRPr lang="fr-FR" sz="2800">
            <a:solidFill>
              <a:schemeClr val="bg1"/>
            </a:solidFill>
            <a:latin typeface="Bookman Old Style" pitchFamily="18" charset="0"/>
          </a:endParaRPr>
        </a:p>
      </dgm:t>
    </dgm:pt>
    <dgm:pt modelId="{D0279CC7-6ED1-477B-BE4D-806AB873BA79}">
      <dgm:prSet phldrT="[Texte]" custT="1"/>
      <dgm:spPr/>
      <dgm:t>
        <a:bodyPr/>
        <a:lstStyle/>
        <a:p>
          <a:r>
            <a:rPr lang="fr-FR" sz="1500" b="1" dirty="0">
              <a:latin typeface="Bookman Old Style" pitchFamily="18" charset="0"/>
              <a:cs typeface="Arial" charset="0"/>
            </a:rPr>
            <a:t>Amélioration de l’offre d’énergie</a:t>
          </a:r>
          <a:endParaRPr lang="fr-FR" sz="1500" dirty="0">
            <a:latin typeface="Bookman Old Style" pitchFamily="18" charset="0"/>
          </a:endParaRPr>
        </a:p>
      </dgm:t>
    </dgm:pt>
    <dgm:pt modelId="{9DFBDF3D-3D8F-4238-960C-7AB9D3461BC3}" type="parTrans" cxnId="{C323AD65-AF24-44EE-9D03-C0A9F206ECC8}">
      <dgm:prSet/>
      <dgm:spPr/>
      <dgm:t>
        <a:bodyPr/>
        <a:lstStyle/>
        <a:p>
          <a:endParaRPr lang="fr-FR" sz="2800">
            <a:solidFill>
              <a:schemeClr val="bg1"/>
            </a:solidFill>
            <a:latin typeface="Bookman Old Style" pitchFamily="18" charset="0"/>
          </a:endParaRPr>
        </a:p>
      </dgm:t>
    </dgm:pt>
    <dgm:pt modelId="{8DDF25F2-848C-4576-A59F-056A332B524F}" type="sibTrans" cxnId="{C323AD65-AF24-44EE-9D03-C0A9F206ECC8}">
      <dgm:prSet/>
      <dgm:spPr/>
      <dgm:t>
        <a:bodyPr/>
        <a:lstStyle/>
        <a:p>
          <a:endParaRPr lang="fr-FR" sz="2800">
            <a:solidFill>
              <a:schemeClr val="bg1"/>
            </a:solidFill>
            <a:latin typeface="Bookman Old Style" pitchFamily="18" charset="0"/>
          </a:endParaRPr>
        </a:p>
      </dgm:t>
    </dgm:pt>
    <dgm:pt modelId="{EDCE2C3D-E830-9C4A-B2A8-913ADD03E701}">
      <dgm:prSet phldrT="[Texte]" custT="1"/>
      <dgm:spPr/>
      <dgm:t>
        <a:bodyPr/>
        <a:lstStyle/>
        <a:p>
          <a:r>
            <a:rPr lang="fr-FR" sz="1500" b="1" dirty="0">
              <a:latin typeface="Bookman Old Style" pitchFamily="18" charset="0"/>
              <a:cs typeface="Arial" charset="0"/>
            </a:rPr>
            <a:t>Développement de l’économie numérique</a:t>
          </a:r>
        </a:p>
      </dgm:t>
    </dgm:pt>
    <dgm:pt modelId="{A5F1E807-AF51-F449-835C-81617129F314}" type="parTrans" cxnId="{9469DE5A-8451-114E-BEF1-3DB7F983FFA2}">
      <dgm:prSet/>
      <dgm:spPr/>
      <dgm:t>
        <a:bodyPr/>
        <a:lstStyle/>
        <a:p>
          <a:endParaRPr lang="fr-FR"/>
        </a:p>
      </dgm:t>
    </dgm:pt>
    <dgm:pt modelId="{7BD007DA-F390-C14D-8B56-9E2E1ED41C4A}" type="sibTrans" cxnId="{9469DE5A-8451-114E-BEF1-3DB7F983FFA2}">
      <dgm:prSet/>
      <dgm:spPr/>
      <dgm:t>
        <a:bodyPr/>
        <a:lstStyle/>
        <a:p>
          <a:endParaRPr lang="fr-FR"/>
        </a:p>
      </dgm:t>
    </dgm:pt>
    <dgm:pt modelId="{570219DF-7907-41B5-988E-C9E3EBC92919}" type="pres">
      <dgm:prSet presAssocID="{B7A73A3D-3384-49B1-96F0-41A5F5CB6AC3}" presName="cycle" presStyleCnt="0">
        <dgm:presLayoutVars>
          <dgm:chMax val="1"/>
          <dgm:dir/>
          <dgm:animLvl val="ctr"/>
          <dgm:resizeHandles val="exact"/>
        </dgm:presLayoutVars>
      </dgm:prSet>
      <dgm:spPr/>
      <dgm:t>
        <a:bodyPr/>
        <a:lstStyle/>
        <a:p>
          <a:endParaRPr lang="fr-FR"/>
        </a:p>
      </dgm:t>
    </dgm:pt>
    <dgm:pt modelId="{0E7D1784-AC15-4CE1-8D1F-1B88684726F3}" type="pres">
      <dgm:prSet presAssocID="{BA24E395-873E-42F5-994F-CAAA94162F20}" presName="centerShape" presStyleLbl="node0" presStyleIdx="0" presStyleCnt="1"/>
      <dgm:spPr/>
      <dgm:t>
        <a:bodyPr/>
        <a:lstStyle/>
        <a:p>
          <a:endParaRPr lang="fr-FR"/>
        </a:p>
      </dgm:t>
    </dgm:pt>
    <dgm:pt modelId="{80C8536D-F890-4D08-AF93-C4FD6A54218F}" type="pres">
      <dgm:prSet presAssocID="{0A51A38A-5A41-44F6-B1B8-A1D5690BE654}" presName="parTrans" presStyleLbl="bgSibTrans2D1" presStyleIdx="0" presStyleCnt="6"/>
      <dgm:spPr/>
      <dgm:t>
        <a:bodyPr/>
        <a:lstStyle/>
        <a:p>
          <a:endParaRPr lang="fr-FR"/>
        </a:p>
      </dgm:t>
    </dgm:pt>
    <dgm:pt modelId="{1376985A-746E-4A33-A9D6-749E52010F6D}" type="pres">
      <dgm:prSet presAssocID="{A77CC799-0FFC-42D2-AB8C-BFBB3ACE1BB4}" presName="node" presStyleLbl="node1" presStyleIdx="0" presStyleCnt="6" custScaleX="138964" custScaleY="119669">
        <dgm:presLayoutVars>
          <dgm:bulletEnabled val="1"/>
        </dgm:presLayoutVars>
      </dgm:prSet>
      <dgm:spPr/>
      <dgm:t>
        <a:bodyPr/>
        <a:lstStyle/>
        <a:p>
          <a:endParaRPr lang="fr-FR"/>
        </a:p>
      </dgm:t>
    </dgm:pt>
    <dgm:pt modelId="{8AFA1CB8-E02F-4B96-8737-F2B811887386}" type="pres">
      <dgm:prSet presAssocID="{A5BDFF31-8BDA-47C0-BE0C-3D3B28B1BFEA}" presName="parTrans" presStyleLbl="bgSibTrans2D1" presStyleIdx="1" presStyleCnt="6"/>
      <dgm:spPr/>
      <dgm:t>
        <a:bodyPr/>
        <a:lstStyle/>
        <a:p>
          <a:endParaRPr lang="fr-FR"/>
        </a:p>
      </dgm:t>
    </dgm:pt>
    <dgm:pt modelId="{6D79D66F-F7A6-4488-B2C1-E8CD132F4246}" type="pres">
      <dgm:prSet presAssocID="{4CAFF3FD-009A-4FB5-8507-BD642E0DC331}" presName="node" presStyleLbl="node1" presStyleIdx="1" presStyleCnt="6" custScaleX="138964" custScaleY="103067" custRadScaleRad="101062" custRadScaleInc="-5557">
        <dgm:presLayoutVars>
          <dgm:bulletEnabled val="1"/>
        </dgm:presLayoutVars>
      </dgm:prSet>
      <dgm:spPr/>
      <dgm:t>
        <a:bodyPr/>
        <a:lstStyle/>
        <a:p>
          <a:endParaRPr lang="fr-FR"/>
        </a:p>
      </dgm:t>
    </dgm:pt>
    <dgm:pt modelId="{4AF9C7CB-F482-41A7-B7FF-4BA2D56182F3}" type="pres">
      <dgm:prSet presAssocID="{9DFBDF3D-3D8F-4238-960C-7AB9D3461BC3}" presName="parTrans" presStyleLbl="bgSibTrans2D1" presStyleIdx="2" presStyleCnt="6"/>
      <dgm:spPr/>
      <dgm:t>
        <a:bodyPr/>
        <a:lstStyle/>
        <a:p>
          <a:endParaRPr lang="fr-FR"/>
        </a:p>
      </dgm:t>
    </dgm:pt>
    <dgm:pt modelId="{9E3AC5CC-8D6F-4803-BA9D-2657EE6AAC76}" type="pres">
      <dgm:prSet presAssocID="{D0279CC7-6ED1-477B-BE4D-806AB873BA79}" presName="node" presStyleLbl="node1" presStyleIdx="2" presStyleCnt="6" custAng="0" custScaleX="138964" custScaleY="119669" custRadScaleRad="102039" custRadScaleInc="1966">
        <dgm:presLayoutVars>
          <dgm:bulletEnabled val="1"/>
        </dgm:presLayoutVars>
      </dgm:prSet>
      <dgm:spPr/>
      <dgm:t>
        <a:bodyPr/>
        <a:lstStyle/>
        <a:p>
          <a:endParaRPr lang="fr-FR"/>
        </a:p>
      </dgm:t>
    </dgm:pt>
    <dgm:pt modelId="{03064CF0-3E21-4C38-B1AD-592956FA980F}" type="pres">
      <dgm:prSet presAssocID="{BF4EA637-C7A7-4720-8269-7A95931BD2F2}" presName="parTrans" presStyleLbl="bgSibTrans2D1" presStyleIdx="3" presStyleCnt="6"/>
      <dgm:spPr/>
      <dgm:t>
        <a:bodyPr/>
        <a:lstStyle/>
        <a:p>
          <a:endParaRPr lang="fr-FR"/>
        </a:p>
      </dgm:t>
    </dgm:pt>
    <dgm:pt modelId="{519F42FD-7AC5-4D85-9EF6-2DBFE984437B}" type="pres">
      <dgm:prSet presAssocID="{CA6E09E9-7155-4835-AE52-961C88DC446D}" presName="node" presStyleLbl="node1" presStyleIdx="3" presStyleCnt="6" custScaleX="138964" custScaleY="119669" custRadScaleRad="97916" custRadScaleInc="19505">
        <dgm:presLayoutVars>
          <dgm:bulletEnabled val="1"/>
        </dgm:presLayoutVars>
      </dgm:prSet>
      <dgm:spPr/>
      <dgm:t>
        <a:bodyPr/>
        <a:lstStyle/>
        <a:p>
          <a:endParaRPr lang="fr-FR"/>
        </a:p>
      </dgm:t>
    </dgm:pt>
    <dgm:pt modelId="{6BBA4CAA-ACE5-4E76-900F-D04B951BB318}" type="pres">
      <dgm:prSet presAssocID="{46919F06-AA70-4A87-8448-2C3C594C9ED4}" presName="parTrans" presStyleLbl="bgSibTrans2D1" presStyleIdx="4" presStyleCnt="6"/>
      <dgm:spPr/>
      <dgm:t>
        <a:bodyPr/>
        <a:lstStyle/>
        <a:p>
          <a:endParaRPr lang="fr-FR"/>
        </a:p>
      </dgm:t>
    </dgm:pt>
    <dgm:pt modelId="{2F8A959C-50D3-43F5-B42F-BEA6FA3A3C2C}" type="pres">
      <dgm:prSet presAssocID="{F57CDB8A-6AAB-4F85-A2F1-5A74E10F7685}" presName="node" presStyleLbl="node1" presStyleIdx="4" presStyleCnt="6" custScaleX="138964" custScaleY="119669" custRadScaleRad="99559" custRadScaleInc="20591">
        <dgm:presLayoutVars>
          <dgm:bulletEnabled val="1"/>
        </dgm:presLayoutVars>
      </dgm:prSet>
      <dgm:spPr/>
      <dgm:t>
        <a:bodyPr/>
        <a:lstStyle/>
        <a:p>
          <a:endParaRPr lang="fr-FR"/>
        </a:p>
      </dgm:t>
    </dgm:pt>
    <dgm:pt modelId="{5B27A5F4-457F-D140-98C1-4CC0A23A922D}" type="pres">
      <dgm:prSet presAssocID="{A5F1E807-AF51-F449-835C-81617129F314}" presName="parTrans" presStyleLbl="bgSibTrans2D1" presStyleIdx="5" presStyleCnt="6" custLinFactNeighborX="-5707" custLinFactNeighborY="6429"/>
      <dgm:spPr/>
      <dgm:t>
        <a:bodyPr/>
        <a:lstStyle/>
        <a:p>
          <a:endParaRPr lang="fr-FR"/>
        </a:p>
      </dgm:t>
    </dgm:pt>
    <dgm:pt modelId="{08C997E0-ED5A-BA4A-BD7D-63F3E05E36EC}" type="pres">
      <dgm:prSet presAssocID="{EDCE2C3D-E830-9C4A-B2A8-913ADD03E701}" presName="node" presStyleLbl="node1" presStyleIdx="5" presStyleCnt="6" custScaleX="126372" custRadScaleRad="92747" custRadScaleInc="4148">
        <dgm:presLayoutVars>
          <dgm:bulletEnabled val="1"/>
        </dgm:presLayoutVars>
      </dgm:prSet>
      <dgm:spPr/>
      <dgm:t>
        <a:bodyPr/>
        <a:lstStyle/>
        <a:p>
          <a:endParaRPr lang="fr-FR"/>
        </a:p>
      </dgm:t>
    </dgm:pt>
  </dgm:ptLst>
  <dgm:cxnLst>
    <dgm:cxn modelId="{9469DE5A-8451-114E-BEF1-3DB7F983FFA2}" srcId="{BA24E395-873E-42F5-994F-CAAA94162F20}" destId="{EDCE2C3D-E830-9C4A-B2A8-913ADD03E701}" srcOrd="5" destOrd="0" parTransId="{A5F1E807-AF51-F449-835C-81617129F314}" sibTransId="{7BD007DA-F390-C14D-8B56-9E2E1ED41C4A}"/>
    <dgm:cxn modelId="{844ACE0C-2864-9C45-AA77-9C8E86A5DC62}" type="presOf" srcId="{A77CC799-0FFC-42D2-AB8C-BFBB3ACE1BB4}" destId="{1376985A-746E-4A33-A9D6-749E52010F6D}" srcOrd="0" destOrd="0" presId="urn:microsoft.com/office/officeart/2005/8/layout/radial4"/>
    <dgm:cxn modelId="{E2340FAA-9243-154C-930D-A585FD13F31A}" type="presOf" srcId="{0A51A38A-5A41-44F6-B1B8-A1D5690BE654}" destId="{80C8536D-F890-4D08-AF93-C4FD6A54218F}" srcOrd="0" destOrd="0" presId="urn:microsoft.com/office/officeart/2005/8/layout/radial4"/>
    <dgm:cxn modelId="{411ACB08-A431-490C-8839-A6ED142D5EEB}" srcId="{B7A73A3D-3384-49B1-96F0-41A5F5CB6AC3}" destId="{BA24E395-873E-42F5-994F-CAAA94162F20}" srcOrd="0" destOrd="0" parTransId="{A58C7D94-9C44-41C4-9C92-F254782CEACE}" sibTransId="{1EDC4C93-B56E-4BBB-9B6A-19B10C969983}"/>
    <dgm:cxn modelId="{3279369C-C831-3746-AFF9-975D241829A5}" type="presOf" srcId="{9DFBDF3D-3D8F-4238-960C-7AB9D3461BC3}" destId="{4AF9C7CB-F482-41A7-B7FF-4BA2D56182F3}" srcOrd="0" destOrd="0" presId="urn:microsoft.com/office/officeart/2005/8/layout/radial4"/>
    <dgm:cxn modelId="{E84CB6F3-A7DC-DE4A-AE77-1FFB1178729C}" type="presOf" srcId="{BF4EA637-C7A7-4720-8269-7A95931BD2F2}" destId="{03064CF0-3E21-4C38-B1AD-592956FA980F}" srcOrd="0" destOrd="0" presId="urn:microsoft.com/office/officeart/2005/8/layout/radial4"/>
    <dgm:cxn modelId="{731082E0-AD27-4905-8C9C-51ED24721CED}" srcId="{BA24E395-873E-42F5-994F-CAAA94162F20}" destId="{F57CDB8A-6AAB-4F85-A2F1-5A74E10F7685}" srcOrd="4" destOrd="0" parTransId="{46919F06-AA70-4A87-8448-2C3C594C9ED4}" sibTransId="{AD6A3DE4-A120-4884-B4E4-B920B766635C}"/>
    <dgm:cxn modelId="{2F74A11E-78D5-F543-9296-47DFB5881033}" type="presOf" srcId="{46919F06-AA70-4A87-8448-2C3C594C9ED4}" destId="{6BBA4CAA-ACE5-4E76-900F-D04B951BB318}" srcOrd="0" destOrd="0" presId="urn:microsoft.com/office/officeart/2005/8/layout/radial4"/>
    <dgm:cxn modelId="{4E60A2E7-C4C0-7E41-8478-52CF4B7C4DF2}" type="presOf" srcId="{A5F1E807-AF51-F449-835C-81617129F314}" destId="{5B27A5F4-457F-D140-98C1-4CC0A23A922D}" srcOrd="0" destOrd="0" presId="urn:microsoft.com/office/officeart/2005/8/layout/radial4"/>
    <dgm:cxn modelId="{0DC13E46-5E88-43DC-93E7-7F55FE1C8741}" srcId="{BA24E395-873E-42F5-994F-CAAA94162F20}" destId="{A77CC799-0FFC-42D2-AB8C-BFBB3ACE1BB4}" srcOrd="0" destOrd="0" parTransId="{0A51A38A-5A41-44F6-B1B8-A1D5690BE654}" sibTransId="{B6F42792-AA15-4175-AF95-82190AF425B2}"/>
    <dgm:cxn modelId="{C323AD65-AF24-44EE-9D03-C0A9F206ECC8}" srcId="{BA24E395-873E-42F5-994F-CAAA94162F20}" destId="{D0279CC7-6ED1-477B-BE4D-806AB873BA79}" srcOrd="2" destOrd="0" parTransId="{9DFBDF3D-3D8F-4238-960C-7AB9D3461BC3}" sibTransId="{8DDF25F2-848C-4576-A59F-056A332B524F}"/>
    <dgm:cxn modelId="{57D6ACF0-27F4-6F48-89D7-A7957AD977FF}" type="presOf" srcId="{D0279CC7-6ED1-477B-BE4D-806AB873BA79}" destId="{9E3AC5CC-8D6F-4803-BA9D-2657EE6AAC76}" srcOrd="0" destOrd="0" presId="urn:microsoft.com/office/officeart/2005/8/layout/radial4"/>
    <dgm:cxn modelId="{1170C968-7896-1F44-9D7C-2F94A390D876}" type="presOf" srcId="{A5BDFF31-8BDA-47C0-BE0C-3D3B28B1BFEA}" destId="{8AFA1CB8-E02F-4B96-8737-F2B811887386}" srcOrd="0" destOrd="0" presId="urn:microsoft.com/office/officeart/2005/8/layout/radial4"/>
    <dgm:cxn modelId="{9889B35F-55A2-403D-BAB6-0D7A63E52857}" srcId="{BA24E395-873E-42F5-994F-CAAA94162F20}" destId="{CA6E09E9-7155-4835-AE52-961C88DC446D}" srcOrd="3" destOrd="0" parTransId="{BF4EA637-C7A7-4720-8269-7A95931BD2F2}" sibTransId="{EA02BABA-DDC8-4077-B37E-2F3503C7F7A5}"/>
    <dgm:cxn modelId="{0F6E2AD4-EA83-D848-B2A4-960B6206CEE3}" type="presOf" srcId="{4CAFF3FD-009A-4FB5-8507-BD642E0DC331}" destId="{6D79D66F-F7A6-4488-B2C1-E8CD132F4246}" srcOrd="0" destOrd="0" presId="urn:microsoft.com/office/officeart/2005/8/layout/radial4"/>
    <dgm:cxn modelId="{2B88EF82-D866-40BB-82BB-49B50A1F5306}" srcId="{BA24E395-873E-42F5-994F-CAAA94162F20}" destId="{4CAFF3FD-009A-4FB5-8507-BD642E0DC331}" srcOrd="1" destOrd="0" parTransId="{A5BDFF31-8BDA-47C0-BE0C-3D3B28B1BFEA}" sibTransId="{F90B2706-2EA1-4504-B12F-1C46F4E15FF7}"/>
    <dgm:cxn modelId="{4CF7CA61-86E4-5442-9ADD-81617ABDF295}" type="presOf" srcId="{CA6E09E9-7155-4835-AE52-961C88DC446D}" destId="{519F42FD-7AC5-4D85-9EF6-2DBFE984437B}" srcOrd="0" destOrd="0" presId="urn:microsoft.com/office/officeart/2005/8/layout/radial4"/>
    <dgm:cxn modelId="{96D256DB-7917-4041-895B-3C56986CA8A7}" type="presOf" srcId="{F57CDB8A-6AAB-4F85-A2F1-5A74E10F7685}" destId="{2F8A959C-50D3-43F5-B42F-BEA6FA3A3C2C}" srcOrd="0" destOrd="0" presId="urn:microsoft.com/office/officeart/2005/8/layout/radial4"/>
    <dgm:cxn modelId="{35FC57E7-3B70-AD41-96FD-6491390A719C}" type="presOf" srcId="{BA24E395-873E-42F5-994F-CAAA94162F20}" destId="{0E7D1784-AC15-4CE1-8D1F-1B88684726F3}" srcOrd="0" destOrd="0" presId="urn:microsoft.com/office/officeart/2005/8/layout/radial4"/>
    <dgm:cxn modelId="{8815DCEE-A926-4042-9629-D581A982C928}" type="presOf" srcId="{B7A73A3D-3384-49B1-96F0-41A5F5CB6AC3}" destId="{570219DF-7907-41B5-988E-C9E3EBC92919}" srcOrd="0" destOrd="0" presId="urn:microsoft.com/office/officeart/2005/8/layout/radial4"/>
    <dgm:cxn modelId="{2A9DFF2D-50A5-F64C-87B7-972FCC890906}" type="presOf" srcId="{EDCE2C3D-E830-9C4A-B2A8-913ADD03E701}" destId="{08C997E0-ED5A-BA4A-BD7D-63F3E05E36EC}" srcOrd="0" destOrd="0" presId="urn:microsoft.com/office/officeart/2005/8/layout/radial4"/>
    <dgm:cxn modelId="{4EBFBFFC-7376-A04B-BA09-4E4EDDBD0DCE}" type="presParOf" srcId="{570219DF-7907-41B5-988E-C9E3EBC92919}" destId="{0E7D1784-AC15-4CE1-8D1F-1B88684726F3}" srcOrd="0" destOrd="0" presId="urn:microsoft.com/office/officeart/2005/8/layout/radial4"/>
    <dgm:cxn modelId="{EA195228-D462-004D-B073-CC2114FCC113}" type="presParOf" srcId="{570219DF-7907-41B5-988E-C9E3EBC92919}" destId="{80C8536D-F890-4D08-AF93-C4FD6A54218F}" srcOrd="1" destOrd="0" presId="urn:microsoft.com/office/officeart/2005/8/layout/radial4"/>
    <dgm:cxn modelId="{40FEB01C-49EE-074A-8753-2339CD979E05}" type="presParOf" srcId="{570219DF-7907-41B5-988E-C9E3EBC92919}" destId="{1376985A-746E-4A33-A9D6-749E52010F6D}" srcOrd="2" destOrd="0" presId="urn:microsoft.com/office/officeart/2005/8/layout/radial4"/>
    <dgm:cxn modelId="{0DC9D510-85F9-1A42-BBCF-F585463C5F33}" type="presParOf" srcId="{570219DF-7907-41B5-988E-C9E3EBC92919}" destId="{8AFA1CB8-E02F-4B96-8737-F2B811887386}" srcOrd="3" destOrd="0" presId="urn:microsoft.com/office/officeart/2005/8/layout/radial4"/>
    <dgm:cxn modelId="{BF0BC65E-DAB2-A74E-8CC6-48C7B23DD726}" type="presParOf" srcId="{570219DF-7907-41B5-988E-C9E3EBC92919}" destId="{6D79D66F-F7A6-4488-B2C1-E8CD132F4246}" srcOrd="4" destOrd="0" presId="urn:microsoft.com/office/officeart/2005/8/layout/radial4"/>
    <dgm:cxn modelId="{AA1CBCFC-A17B-8345-B7E4-7058DE5E30EC}" type="presParOf" srcId="{570219DF-7907-41B5-988E-C9E3EBC92919}" destId="{4AF9C7CB-F482-41A7-B7FF-4BA2D56182F3}" srcOrd="5" destOrd="0" presId="urn:microsoft.com/office/officeart/2005/8/layout/radial4"/>
    <dgm:cxn modelId="{47A681C5-FDCE-594E-8DE2-21F75E46167A}" type="presParOf" srcId="{570219DF-7907-41B5-988E-C9E3EBC92919}" destId="{9E3AC5CC-8D6F-4803-BA9D-2657EE6AAC76}" srcOrd="6" destOrd="0" presId="urn:microsoft.com/office/officeart/2005/8/layout/radial4"/>
    <dgm:cxn modelId="{B0E13456-B0C0-0141-A222-4AE3B53E0C71}" type="presParOf" srcId="{570219DF-7907-41B5-988E-C9E3EBC92919}" destId="{03064CF0-3E21-4C38-B1AD-592956FA980F}" srcOrd="7" destOrd="0" presId="urn:microsoft.com/office/officeart/2005/8/layout/radial4"/>
    <dgm:cxn modelId="{E7AF02C4-DEDD-9C43-B2A6-49E5C3380A9C}" type="presParOf" srcId="{570219DF-7907-41B5-988E-C9E3EBC92919}" destId="{519F42FD-7AC5-4D85-9EF6-2DBFE984437B}" srcOrd="8" destOrd="0" presId="urn:microsoft.com/office/officeart/2005/8/layout/radial4"/>
    <dgm:cxn modelId="{013E7D87-3675-6E47-94D6-4F0D8B52733E}" type="presParOf" srcId="{570219DF-7907-41B5-988E-C9E3EBC92919}" destId="{6BBA4CAA-ACE5-4E76-900F-D04B951BB318}" srcOrd="9" destOrd="0" presId="urn:microsoft.com/office/officeart/2005/8/layout/radial4"/>
    <dgm:cxn modelId="{89A53C52-89BF-C741-94B0-23115F59A301}" type="presParOf" srcId="{570219DF-7907-41B5-988E-C9E3EBC92919}" destId="{2F8A959C-50D3-43F5-B42F-BEA6FA3A3C2C}" srcOrd="10" destOrd="0" presId="urn:microsoft.com/office/officeart/2005/8/layout/radial4"/>
    <dgm:cxn modelId="{54EA04B9-223F-014C-A01A-1419A6A10BE8}" type="presParOf" srcId="{570219DF-7907-41B5-988E-C9E3EBC92919}" destId="{5B27A5F4-457F-D140-98C1-4CC0A23A922D}" srcOrd="11" destOrd="0" presId="urn:microsoft.com/office/officeart/2005/8/layout/radial4"/>
    <dgm:cxn modelId="{B0CA1D85-C36D-3C46-9829-5F7B09CF7C25}" type="presParOf" srcId="{570219DF-7907-41B5-988E-C9E3EBC92919}" destId="{08C997E0-ED5A-BA4A-BD7D-63F3E05E36EC}"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D01D69-8107-4AD2-BA2A-D35C66F54522}" type="doc">
      <dgm:prSet loTypeId="urn:microsoft.com/office/officeart/2005/8/layout/vList4#1" loCatId="list" qsTypeId="urn:microsoft.com/office/officeart/2005/8/quickstyle/simple1" qsCatId="simple" csTypeId="urn:microsoft.com/office/officeart/2005/8/colors/colorful4" csCatId="colorful" phldr="1"/>
      <dgm:spPr/>
      <dgm:t>
        <a:bodyPr/>
        <a:lstStyle/>
        <a:p>
          <a:endParaRPr lang="fr-FR"/>
        </a:p>
      </dgm:t>
    </dgm:pt>
    <dgm:pt modelId="{DA2BF20D-2CF5-47B1-A5AB-98ABB8F19FCC}">
      <dgm:prSet phldrT="[Texte]" custT="1"/>
      <dgm:spPr/>
      <dgm:t>
        <a:bodyPr/>
        <a:lstStyle/>
        <a:p>
          <a:r>
            <a:rPr lang="fr-FR" sz="2000" b="1" dirty="0">
              <a:latin typeface="Cambria" pitchFamily="18" charset="0"/>
            </a:rPr>
            <a:t>Politique commerciale et de change du Nigéria</a:t>
          </a:r>
        </a:p>
      </dgm:t>
    </dgm:pt>
    <dgm:pt modelId="{C7EECC35-A6BE-4429-9FC0-FFE135C7E14E}" type="parTrans" cxnId="{6951743E-0F0E-446A-9E84-DA70A8931559}">
      <dgm:prSet/>
      <dgm:spPr/>
      <dgm:t>
        <a:bodyPr/>
        <a:lstStyle/>
        <a:p>
          <a:endParaRPr lang="fr-FR"/>
        </a:p>
      </dgm:t>
    </dgm:pt>
    <dgm:pt modelId="{4BA8B5B3-E120-41FF-956A-8F6018FF7CC8}" type="sibTrans" cxnId="{6951743E-0F0E-446A-9E84-DA70A8931559}">
      <dgm:prSet/>
      <dgm:spPr/>
      <dgm:t>
        <a:bodyPr/>
        <a:lstStyle/>
        <a:p>
          <a:endParaRPr lang="fr-FR"/>
        </a:p>
      </dgm:t>
    </dgm:pt>
    <dgm:pt modelId="{81616B11-6654-4730-BF2D-1B523D97468E}">
      <dgm:prSet phldrT="[Texte]" custT="1"/>
      <dgm:spPr/>
      <dgm:t>
        <a:bodyPr/>
        <a:lstStyle/>
        <a:p>
          <a:r>
            <a:rPr kumimoji="0" lang="fr-FR" sz="2000" b="1" i="0" u="none" strike="noStrike" cap="none" normalizeH="0" baseline="0" dirty="0">
              <a:ln/>
              <a:effectLst/>
              <a:latin typeface="Cambria" pitchFamily="18" charset="0"/>
              <a:ea typeface="Times New Roman" pitchFamily="18" charset="0"/>
              <a:cs typeface="Times New Roman" pitchFamily="18" charset="0"/>
            </a:rPr>
            <a:t>Fluctuations du cours du pétrole</a:t>
          </a:r>
          <a:endParaRPr lang="fr-FR" sz="2000" b="1" dirty="0">
            <a:latin typeface="Cambria" pitchFamily="18" charset="0"/>
          </a:endParaRPr>
        </a:p>
      </dgm:t>
    </dgm:pt>
    <dgm:pt modelId="{2B8B0A93-F090-4986-9FA6-8219D77B7CE0}" type="parTrans" cxnId="{7D705741-4595-4471-AD23-B6A4C81A3724}">
      <dgm:prSet/>
      <dgm:spPr/>
      <dgm:t>
        <a:bodyPr/>
        <a:lstStyle/>
        <a:p>
          <a:endParaRPr lang="fr-FR"/>
        </a:p>
      </dgm:t>
    </dgm:pt>
    <dgm:pt modelId="{19874FF7-EBDF-4924-BBE2-C0375542AEF3}" type="sibTrans" cxnId="{7D705741-4595-4471-AD23-B6A4C81A3724}">
      <dgm:prSet/>
      <dgm:spPr/>
      <dgm:t>
        <a:bodyPr/>
        <a:lstStyle/>
        <a:p>
          <a:endParaRPr lang="fr-FR"/>
        </a:p>
      </dgm:t>
    </dgm:pt>
    <dgm:pt modelId="{A580D31A-F08D-42F5-A331-DDF99F6E2CAB}">
      <dgm:prSet phldrT="[Texte]" custT="1"/>
      <dgm:spPr/>
      <dgm:t>
        <a:bodyPr/>
        <a:lstStyle/>
        <a:p>
          <a:r>
            <a:rPr kumimoji="0" lang="fr-FR" sz="2000" b="1" i="0" u="none" strike="noStrike" cap="none" normalizeH="0" baseline="0" dirty="0">
              <a:ln/>
              <a:effectLst/>
              <a:latin typeface="Cambria" pitchFamily="18" charset="0"/>
              <a:ea typeface="Times New Roman" pitchFamily="18" charset="0"/>
              <a:cs typeface="Times New Roman" pitchFamily="18" charset="0"/>
            </a:rPr>
            <a:t>Survenance de problèmes climatiques</a:t>
          </a:r>
          <a:endParaRPr lang="fr-FR" sz="2000" b="1" dirty="0">
            <a:latin typeface="Cambria" pitchFamily="18" charset="0"/>
          </a:endParaRPr>
        </a:p>
      </dgm:t>
    </dgm:pt>
    <dgm:pt modelId="{7AF2EF9B-90CF-4069-810A-91C24E13468C}" type="parTrans" cxnId="{6012D28E-06B1-4F26-9A94-56CB6097ADCA}">
      <dgm:prSet/>
      <dgm:spPr/>
      <dgm:t>
        <a:bodyPr/>
        <a:lstStyle/>
        <a:p>
          <a:endParaRPr lang="fr-FR"/>
        </a:p>
      </dgm:t>
    </dgm:pt>
    <dgm:pt modelId="{4BD6468D-F9F5-4F7F-B886-38AEABF68D3F}" type="sibTrans" cxnId="{6012D28E-06B1-4F26-9A94-56CB6097ADCA}">
      <dgm:prSet/>
      <dgm:spPr/>
      <dgm:t>
        <a:bodyPr/>
        <a:lstStyle/>
        <a:p>
          <a:endParaRPr lang="fr-FR"/>
        </a:p>
      </dgm:t>
    </dgm:pt>
    <dgm:pt modelId="{7AFCC6A9-2784-4C0D-B1C4-88A775D5F46D}" type="pres">
      <dgm:prSet presAssocID="{10D01D69-8107-4AD2-BA2A-D35C66F54522}" presName="linear" presStyleCnt="0">
        <dgm:presLayoutVars>
          <dgm:dir/>
          <dgm:resizeHandles val="exact"/>
        </dgm:presLayoutVars>
      </dgm:prSet>
      <dgm:spPr/>
      <dgm:t>
        <a:bodyPr/>
        <a:lstStyle/>
        <a:p>
          <a:endParaRPr lang="fr-FR"/>
        </a:p>
      </dgm:t>
    </dgm:pt>
    <dgm:pt modelId="{E7086AB1-72FF-4729-9F5E-CEBBB68C0CDF}" type="pres">
      <dgm:prSet presAssocID="{DA2BF20D-2CF5-47B1-A5AB-98ABB8F19FCC}" presName="comp" presStyleCnt="0"/>
      <dgm:spPr/>
    </dgm:pt>
    <dgm:pt modelId="{B6D0A497-D2E5-4BCA-A480-13CCAAC514D5}" type="pres">
      <dgm:prSet presAssocID="{DA2BF20D-2CF5-47B1-A5AB-98ABB8F19FCC}" presName="box" presStyleLbl="node1" presStyleIdx="0" presStyleCnt="3"/>
      <dgm:spPr/>
      <dgm:t>
        <a:bodyPr/>
        <a:lstStyle/>
        <a:p>
          <a:endParaRPr lang="fr-FR"/>
        </a:p>
      </dgm:t>
    </dgm:pt>
    <dgm:pt modelId="{F10D326B-7437-4B26-90F8-76D46B13894E}" type="pres">
      <dgm:prSet presAssocID="{DA2BF20D-2CF5-47B1-A5AB-98ABB8F19FCC}"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E86088A1-0802-4A5A-BCA6-49F14C552FB6}" type="pres">
      <dgm:prSet presAssocID="{DA2BF20D-2CF5-47B1-A5AB-98ABB8F19FCC}" presName="text" presStyleLbl="node1" presStyleIdx="0" presStyleCnt="3">
        <dgm:presLayoutVars>
          <dgm:bulletEnabled val="1"/>
        </dgm:presLayoutVars>
      </dgm:prSet>
      <dgm:spPr/>
      <dgm:t>
        <a:bodyPr/>
        <a:lstStyle/>
        <a:p>
          <a:endParaRPr lang="fr-FR"/>
        </a:p>
      </dgm:t>
    </dgm:pt>
    <dgm:pt modelId="{7D8BDDCC-5636-44B1-B29A-786D613C0303}" type="pres">
      <dgm:prSet presAssocID="{4BA8B5B3-E120-41FF-956A-8F6018FF7CC8}" presName="spacer" presStyleCnt="0"/>
      <dgm:spPr/>
    </dgm:pt>
    <dgm:pt modelId="{747D228F-87A3-4CA6-A90E-4A137457B225}" type="pres">
      <dgm:prSet presAssocID="{81616B11-6654-4730-BF2D-1B523D97468E}" presName="comp" presStyleCnt="0"/>
      <dgm:spPr/>
    </dgm:pt>
    <dgm:pt modelId="{86E909B7-B3A3-4495-9EB1-DB81F28EF797}" type="pres">
      <dgm:prSet presAssocID="{81616B11-6654-4730-BF2D-1B523D97468E}" presName="box" presStyleLbl="node1" presStyleIdx="1" presStyleCnt="3"/>
      <dgm:spPr/>
      <dgm:t>
        <a:bodyPr/>
        <a:lstStyle/>
        <a:p>
          <a:endParaRPr lang="fr-FR"/>
        </a:p>
      </dgm:t>
    </dgm:pt>
    <dgm:pt modelId="{E3204630-F9B3-4139-AEB1-A256E122562F}" type="pres">
      <dgm:prSet presAssocID="{81616B11-6654-4730-BF2D-1B523D97468E}"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E12A37D-995F-4062-8670-931B3D0EA656}" type="pres">
      <dgm:prSet presAssocID="{81616B11-6654-4730-BF2D-1B523D97468E}" presName="text" presStyleLbl="node1" presStyleIdx="1" presStyleCnt="3">
        <dgm:presLayoutVars>
          <dgm:bulletEnabled val="1"/>
        </dgm:presLayoutVars>
      </dgm:prSet>
      <dgm:spPr/>
      <dgm:t>
        <a:bodyPr/>
        <a:lstStyle/>
        <a:p>
          <a:endParaRPr lang="fr-FR"/>
        </a:p>
      </dgm:t>
    </dgm:pt>
    <dgm:pt modelId="{4F10C5D2-ABF1-40FF-992A-3AD5CA408DA9}" type="pres">
      <dgm:prSet presAssocID="{19874FF7-EBDF-4924-BBE2-C0375542AEF3}" presName="spacer" presStyleCnt="0"/>
      <dgm:spPr/>
    </dgm:pt>
    <dgm:pt modelId="{35F8083C-F10D-423B-B463-1EF871D52E0B}" type="pres">
      <dgm:prSet presAssocID="{A580D31A-F08D-42F5-A331-DDF99F6E2CAB}" presName="comp" presStyleCnt="0"/>
      <dgm:spPr/>
    </dgm:pt>
    <dgm:pt modelId="{ABCDEEE1-32D0-4237-895A-638D374CDD7B}" type="pres">
      <dgm:prSet presAssocID="{A580D31A-F08D-42F5-A331-DDF99F6E2CAB}" presName="box" presStyleLbl="node1" presStyleIdx="2" presStyleCnt="3"/>
      <dgm:spPr/>
      <dgm:t>
        <a:bodyPr/>
        <a:lstStyle/>
        <a:p>
          <a:endParaRPr lang="fr-FR"/>
        </a:p>
      </dgm:t>
    </dgm:pt>
    <dgm:pt modelId="{B81EF0D7-D0B5-4402-B5E8-2559BB56F9C6}" type="pres">
      <dgm:prSet presAssocID="{A580D31A-F08D-42F5-A331-DDF99F6E2CAB}" presName="img" presStyleLbl="fgImgPlace1" presStyleIdx="2" presStyleCnt="3"/>
      <dgm:spPr>
        <a:blipFill rotWithShape="0">
          <a:blip xmlns:r="http://schemas.openxmlformats.org/officeDocument/2006/relationships" r:embed="rId3"/>
          <a:stretch>
            <a:fillRect/>
          </a:stretch>
        </a:blipFill>
      </dgm:spPr>
    </dgm:pt>
    <dgm:pt modelId="{990FDE87-C085-4334-B645-3B048D68C120}" type="pres">
      <dgm:prSet presAssocID="{A580D31A-F08D-42F5-A331-DDF99F6E2CAB}" presName="text" presStyleLbl="node1" presStyleIdx="2" presStyleCnt="3">
        <dgm:presLayoutVars>
          <dgm:bulletEnabled val="1"/>
        </dgm:presLayoutVars>
      </dgm:prSet>
      <dgm:spPr/>
      <dgm:t>
        <a:bodyPr/>
        <a:lstStyle/>
        <a:p>
          <a:endParaRPr lang="fr-FR"/>
        </a:p>
      </dgm:t>
    </dgm:pt>
  </dgm:ptLst>
  <dgm:cxnLst>
    <dgm:cxn modelId="{6951743E-0F0E-446A-9E84-DA70A8931559}" srcId="{10D01D69-8107-4AD2-BA2A-D35C66F54522}" destId="{DA2BF20D-2CF5-47B1-A5AB-98ABB8F19FCC}" srcOrd="0" destOrd="0" parTransId="{C7EECC35-A6BE-4429-9FC0-FFE135C7E14E}" sibTransId="{4BA8B5B3-E120-41FF-956A-8F6018FF7CC8}"/>
    <dgm:cxn modelId="{B3402E1B-1215-0E48-952C-0A23CD8CE149}" type="presOf" srcId="{10D01D69-8107-4AD2-BA2A-D35C66F54522}" destId="{7AFCC6A9-2784-4C0D-B1C4-88A775D5F46D}" srcOrd="0" destOrd="0" presId="urn:microsoft.com/office/officeart/2005/8/layout/vList4#1"/>
    <dgm:cxn modelId="{3A69AD8E-DD3F-9846-B96D-B332DD4F1FF1}" type="presOf" srcId="{DA2BF20D-2CF5-47B1-A5AB-98ABB8F19FCC}" destId="{B6D0A497-D2E5-4BCA-A480-13CCAAC514D5}" srcOrd="0" destOrd="0" presId="urn:microsoft.com/office/officeart/2005/8/layout/vList4#1"/>
    <dgm:cxn modelId="{03C5BF3E-ECAD-C44E-857E-123D74959660}" type="presOf" srcId="{DA2BF20D-2CF5-47B1-A5AB-98ABB8F19FCC}" destId="{E86088A1-0802-4A5A-BCA6-49F14C552FB6}" srcOrd="1" destOrd="0" presId="urn:microsoft.com/office/officeart/2005/8/layout/vList4#1"/>
    <dgm:cxn modelId="{6012D28E-06B1-4F26-9A94-56CB6097ADCA}" srcId="{10D01D69-8107-4AD2-BA2A-D35C66F54522}" destId="{A580D31A-F08D-42F5-A331-DDF99F6E2CAB}" srcOrd="2" destOrd="0" parTransId="{7AF2EF9B-90CF-4069-810A-91C24E13468C}" sibTransId="{4BD6468D-F9F5-4F7F-B886-38AEABF68D3F}"/>
    <dgm:cxn modelId="{F783A06E-8595-9A41-A33D-31394E3F95F7}" type="presOf" srcId="{81616B11-6654-4730-BF2D-1B523D97468E}" destId="{8E12A37D-995F-4062-8670-931B3D0EA656}" srcOrd="1" destOrd="0" presId="urn:microsoft.com/office/officeart/2005/8/layout/vList4#1"/>
    <dgm:cxn modelId="{7D705741-4595-4471-AD23-B6A4C81A3724}" srcId="{10D01D69-8107-4AD2-BA2A-D35C66F54522}" destId="{81616B11-6654-4730-BF2D-1B523D97468E}" srcOrd="1" destOrd="0" parTransId="{2B8B0A93-F090-4986-9FA6-8219D77B7CE0}" sibTransId="{19874FF7-EBDF-4924-BBE2-C0375542AEF3}"/>
    <dgm:cxn modelId="{67EB8F71-F32C-C748-B3C6-7150F4A78B1E}" type="presOf" srcId="{A580D31A-F08D-42F5-A331-DDF99F6E2CAB}" destId="{990FDE87-C085-4334-B645-3B048D68C120}" srcOrd="1" destOrd="0" presId="urn:microsoft.com/office/officeart/2005/8/layout/vList4#1"/>
    <dgm:cxn modelId="{9A1CED25-25D3-1B48-903D-AD0133B4825C}" type="presOf" srcId="{A580D31A-F08D-42F5-A331-DDF99F6E2CAB}" destId="{ABCDEEE1-32D0-4237-895A-638D374CDD7B}" srcOrd="0" destOrd="0" presId="urn:microsoft.com/office/officeart/2005/8/layout/vList4#1"/>
    <dgm:cxn modelId="{8FA0B47F-F2B1-0042-ADC5-550606762DDB}" type="presOf" srcId="{81616B11-6654-4730-BF2D-1B523D97468E}" destId="{86E909B7-B3A3-4495-9EB1-DB81F28EF797}" srcOrd="0" destOrd="0" presId="urn:microsoft.com/office/officeart/2005/8/layout/vList4#1"/>
    <dgm:cxn modelId="{57B05F7E-0B12-3B41-85B4-323BE19C2B13}" type="presParOf" srcId="{7AFCC6A9-2784-4C0D-B1C4-88A775D5F46D}" destId="{E7086AB1-72FF-4729-9F5E-CEBBB68C0CDF}" srcOrd="0" destOrd="0" presId="urn:microsoft.com/office/officeart/2005/8/layout/vList4#1"/>
    <dgm:cxn modelId="{D8E2C3B7-0B8E-3D45-BA3C-AAAB2BB428CE}" type="presParOf" srcId="{E7086AB1-72FF-4729-9F5E-CEBBB68C0CDF}" destId="{B6D0A497-D2E5-4BCA-A480-13CCAAC514D5}" srcOrd="0" destOrd="0" presId="urn:microsoft.com/office/officeart/2005/8/layout/vList4#1"/>
    <dgm:cxn modelId="{2A04D64C-6870-974E-956E-91DF38A8D4E1}" type="presParOf" srcId="{E7086AB1-72FF-4729-9F5E-CEBBB68C0CDF}" destId="{F10D326B-7437-4B26-90F8-76D46B13894E}" srcOrd="1" destOrd="0" presId="urn:microsoft.com/office/officeart/2005/8/layout/vList4#1"/>
    <dgm:cxn modelId="{F8F10951-0C30-1C43-B553-1EE0412B0B0B}" type="presParOf" srcId="{E7086AB1-72FF-4729-9F5E-CEBBB68C0CDF}" destId="{E86088A1-0802-4A5A-BCA6-49F14C552FB6}" srcOrd="2" destOrd="0" presId="urn:microsoft.com/office/officeart/2005/8/layout/vList4#1"/>
    <dgm:cxn modelId="{E3254214-9D6A-9B4A-A3AF-E76D82BB9CF2}" type="presParOf" srcId="{7AFCC6A9-2784-4C0D-B1C4-88A775D5F46D}" destId="{7D8BDDCC-5636-44B1-B29A-786D613C0303}" srcOrd="1" destOrd="0" presId="urn:microsoft.com/office/officeart/2005/8/layout/vList4#1"/>
    <dgm:cxn modelId="{1FF3A794-66F0-F145-9BB2-4828D345C18E}" type="presParOf" srcId="{7AFCC6A9-2784-4C0D-B1C4-88A775D5F46D}" destId="{747D228F-87A3-4CA6-A90E-4A137457B225}" srcOrd="2" destOrd="0" presId="urn:microsoft.com/office/officeart/2005/8/layout/vList4#1"/>
    <dgm:cxn modelId="{AA00B879-6F90-4E44-AE25-5710F1201613}" type="presParOf" srcId="{747D228F-87A3-4CA6-A90E-4A137457B225}" destId="{86E909B7-B3A3-4495-9EB1-DB81F28EF797}" srcOrd="0" destOrd="0" presId="urn:microsoft.com/office/officeart/2005/8/layout/vList4#1"/>
    <dgm:cxn modelId="{BF1F6971-31B9-B441-AEA0-E7CA0D4412C2}" type="presParOf" srcId="{747D228F-87A3-4CA6-A90E-4A137457B225}" destId="{E3204630-F9B3-4139-AEB1-A256E122562F}" srcOrd="1" destOrd="0" presId="urn:microsoft.com/office/officeart/2005/8/layout/vList4#1"/>
    <dgm:cxn modelId="{62DC8567-23F9-484B-95E5-A64D29AF2AE3}" type="presParOf" srcId="{747D228F-87A3-4CA6-A90E-4A137457B225}" destId="{8E12A37D-995F-4062-8670-931B3D0EA656}" srcOrd="2" destOrd="0" presId="urn:microsoft.com/office/officeart/2005/8/layout/vList4#1"/>
    <dgm:cxn modelId="{E00EA7A5-D5CB-734B-9D89-FBF7AE2B17A6}" type="presParOf" srcId="{7AFCC6A9-2784-4C0D-B1C4-88A775D5F46D}" destId="{4F10C5D2-ABF1-40FF-992A-3AD5CA408DA9}" srcOrd="3" destOrd="0" presId="urn:microsoft.com/office/officeart/2005/8/layout/vList4#1"/>
    <dgm:cxn modelId="{9F86D0F8-DFC8-FB47-93EB-03FE425FE08C}" type="presParOf" srcId="{7AFCC6A9-2784-4C0D-B1C4-88A775D5F46D}" destId="{35F8083C-F10D-423B-B463-1EF871D52E0B}" srcOrd="4" destOrd="0" presId="urn:microsoft.com/office/officeart/2005/8/layout/vList4#1"/>
    <dgm:cxn modelId="{C532FF64-DD5F-B84A-9937-C17EE22A5B08}" type="presParOf" srcId="{35F8083C-F10D-423B-B463-1EF871D52E0B}" destId="{ABCDEEE1-32D0-4237-895A-638D374CDD7B}" srcOrd="0" destOrd="0" presId="urn:microsoft.com/office/officeart/2005/8/layout/vList4#1"/>
    <dgm:cxn modelId="{D858A0DE-2F66-B843-8FFE-25B3A83C1CA8}" type="presParOf" srcId="{35F8083C-F10D-423B-B463-1EF871D52E0B}" destId="{B81EF0D7-D0B5-4402-B5E8-2559BB56F9C6}" srcOrd="1" destOrd="0" presId="urn:microsoft.com/office/officeart/2005/8/layout/vList4#1"/>
    <dgm:cxn modelId="{A583C141-81A1-1D49-98D9-21E823C9F69F}" type="presParOf" srcId="{35F8083C-F10D-423B-B463-1EF871D52E0B}" destId="{990FDE87-C085-4334-B645-3B048D68C120}"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62DA50-3610-7744-A0EB-7A4AB6DCCE49}" type="doc">
      <dgm:prSet loTypeId="urn:microsoft.com/office/officeart/2005/8/layout/venn1" loCatId="" qsTypeId="urn:microsoft.com/office/officeart/2005/8/quickstyle/simple4" qsCatId="simple" csTypeId="urn:microsoft.com/office/officeart/2005/8/colors/accent1_2" csCatId="accent1" phldr="1"/>
      <dgm:spPr/>
    </dgm:pt>
    <dgm:pt modelId="{6FC2248B-F341-824F-8F43-8E6BEC8ECD08}">
      <dgm:prSet phldrT="[Texte]" custT="1"/>
      <dgm:spPr/>
      <dgm:t>
        <a:bodyPr/>
        <a:lstStyle/>
        <a:p>
          <a:r>
            <a:rPr lang="fr-FR" sz="1400" b="1" dirty="0"/>
            <a:t>instaurer un dialogue périodique de gestion avec les entreprises publiques </a:t>
          </a:r>
        </a:p>
      </dgm:t>
    </dgm:pt>
    <dgm:pt modelId="{0D78CA62-D612-6843-A087-875DE1E70FB1}" type="parTrans" cxnId="{CD4A0500-351F-664C-BD80-6C8A14CD76E1}">
      <dgm:prSet/>
      <dgm:spPr/>
      <dgm:t>
        <a:bodyPr/>
        <a:lstStyle/>
        <a:p>
          <a:endParaRPr lang="fr-FR"/>
        </a:p>
      </dgm:t>
    </dgm:pt>
    <dgm:pt modelId="{EBFB4713-A7F7-6742-8DB5-4C81E78B76AF}" type="sibTrans" cxnId="{CD4A0500-351F-664C-BD80-6C8A14CD76E1}">
      <dgm:prSet/>
      <dgm:spPr/>
      <dgm:t>
        <a:bodyPr/>
        <a:lstStyle/>
        <a:p>
          <a:endParaRPr lang="fr-FR"/>
        </a:p>
      </dgm:t>
    </dgm:pt>
    <dgm:pt modelId="{25A96814-5AE6-7A49-972B-27000394282B}">
      <dgm:prSet phldrT="[Texte]" custT="1"/>
      <dgm:spPr/>
      <dgm:t>
        <a:bodyPr/>
        <a:lstStyle/>
        <a:p>
          <a:r>
            <a:rPr lang="fr-FR" sz="1400" b="1" dirty="0"/>
            <a:t>transmettre et l’évaluation des lettres de mission aux directeurs généraux</a:t>
          </a:r>
        </a:p>
      </dgm:t>
    </dgm:pt>
    <dgm:pt modelId="{625CAB51-B26C-A848-9D43-19B793D88AA1}" type="parTrans" cxnId="{CE5D3734-334F-7E4A-8260-DE8E736865D6}">
      <dgm:prSet/>
      <dgm:spPr/>
      <dgm:t>
        <a:bodyPr/>
        <a:lstStyle/>
        <a:p>
          <a:endParaRPr lang="fr-FR"/>
        </a:p>
      </dgm:t>
    </dgm:pt>
    <dgm:pt modelId="{98FF7649-DEBB-6C4D-97BC-96316E5533F2}" type="sibTrans" cxnId="{CE5D3734-334F-7E4A-8260-DE8E736865D6}">
      <dgm:prSet/>
      <dgm:spPr/>
      <dgm:t>
        <a:bodyPr/>
        <a:lstStyle/>
        <a:p>
          <a:endParaRPr lang="fr-FR"/>
        </a:p>
      </dgm:t>
    </dgm:pt>
    <dgm:pt modelId="{3868A33E-71DA-484E-B3EE-8FD121988A68}">
      <dgm:prSet phldrT="[Texte]" custT="1"/>
      <dgm:spPr/>
      <dgm:t>
        <a:bodyPr/>
        <a:lstStyle/>
        <a:p>
          <a:pPr algn="ctr"/>
          <a:r>
            <a:rPr lang="fr-FR" sz="1400" b="1" dirty="0"/>
            <a:t>améliorer l’implication de l’Etat dans la préparation et la tenue des Conseils d’Administration. </a:t>
          </a:r>
        </a:p>
      </dgm:t>
    </dgm:pt>
    <dgm:pt modelId="{E3E648DA-CF5C-074C-BF4C-9A2531DB658B}" type="parTrans" cxnId="{64B720A6-F294-B249-9638-F2F8B43E5253}">
      <dgm:prSet/>
      <dgm:spPr/>
      <dgm:t>
        <a:bodyPr/>
        <a:lstStyle/>
        <a:p>
          <a:endParaRPr lang="fr-FR"/>
        </a:p>
      </dgm:t>
    </dgm:pt>
    <dgm:pt modelId="{AC0186C6-82EE-AE4F-BC0E-00444848AAAB}" type="sibTrans" cxnId="{64B720A6-F294-B249-9638-F2F8B43E5253}">
      <dgm:prSet/>
      <dgm:spPr/>
      <dgm:t>
        <a:bodyPr/>
        <a:lstStyle/>
        <a:p>
          <a:endParaRPr lang="fr-FR"/>
        </a:p>
      </dgm:t>
    </dgm:pt>
    <dgm:pt modelId="{67FA37C4-1CAA-2C41-A150-874501EDF409}" type="pres">
      <dgm:prSet presAssocID="{9B62DA50-3610-7744-A0EB-7A4AB6DCCE49}" presName="compositeShape" presStyleCnt="0">
        <dgm:presLayoutVars>
          <dgm:chMax val="7"/>
          <dgm:dir/>
          <dgm:resizeHandles val="exact"/>
        </dgm:presLayoutVars>
      </dgm:prSet>
      <dgm:spPr/>
    </dgm:pt>
    <dgm:pt modelId="{303177E6-5ED6-EA41-BFAC-64FA7DF0681C}" type="pres">
      <dgm:prSet presAssocID="{6FC2248B-F341-824F-8F43-8E6BEC8ECD08}" presName="circ1" presStyleLbl="vennNode1" presStyleIdx="0" presStyleCnt="3"/>
      <dgm:spPr/>
      <dgm:t>
        <a:bodyPr/>
        <a:lstStyle/>
        <a:p>
          <a:endParaRPr lang="fr-FR"/>
        </a:p>
      </dgm:t>
    </dgm:pt>
    <dgm:pt modelId="{92D07339-5E88-7445-9D24-D6223CD188F3}" type="pres">
      <dgm:prSet presAssocID="{6FC2248B-F341-824F-8F43-8E6BEC8ECD08}" presName="circ1Tx" presStyleLbl="revTx" presStyleIdx="0" presStyleCnt="0">
        <dgm:presLayoutVars>
          <dgm:chMax val="0"/>
          <dgm:chPref val="0"/>
          <dgm:bulletEnabled val="1"/>
        </dgm:presLayoutVars>
      </dgm:prSet>
      <dgm:spPr/>
      <dgm:t>
        <a:bodyPr/>
        <a:lstStyle/>
        <a:p>
          <a:endParaRPr lang="fr-FR"/>
        </a:p>
      </dgm:t>
    </dgm:pt>
    <dgm:pt modelId="{951B5A3E-3DB3-524A-B351-F96C0F815635}" type="pres">
      <dgm:prSet presAssocID="{25A96814-5AE6-7A49-972B-27000394282B}" presName="circ2" presStyleLbl="vennNode1" presStyleIdx="1" presStyleCnt="3"/>
      <dgm:spPr/>
      <dgm:t>
        <a:bodyPr/>
        <a:lstStyle/>
        <a:p>
          <a:endParaRPr lang="fr-FR"/>
        </a:p>
      </dgm:t>
    </dgm:pt>
    <dgm:pt modelId="{1613856B-315C-2441-85F2-03B331B67FA9}" type="pres">
      <dgm:prSet presAssocID="{25A96814-5AE6-7A49-972B-27000394282B}" presName="circ2Tx" presStyleLbl="revTx" presStyleIdx="0" presStyleCnt="0">
        <dgm:presLayoutVars>
          <dgm:chMax val="0"/>
          <dgm:chPref val="0"/>
          <dgm:bulletEnabled val="1"/>
        </dgm:presLayoutVars>
      </dgm:prSet>
      <dgm:spPr/>
      <dgm:t>
        <a:bodyPr/>
        <a:lstStyle/>
        <a:p>
          <a:endParaRPr lang="fr-FR"/>
        </a:p>
      </dgm:t>
    </dgm:pt>
    <dgm:pt modelId="{3EAEFC82-CB78-B543-8B13-7F38C8B53243}" type="pres">
      <dgm:prSet presAssocID="{3868A33E-71DA-484E-B3EE-8FD121988A68}" presName="circ3" presStyleLbl="vennNode1" presStyleIdx="2" presStyleCnt="3"/>
      <dgm:spPr/>
      <dgm:t>
        <a:bodyPr/>
        <a:lstStyle/>
        <a:p>
          <a:endParaRPr lang="fr-FR"/>
        </a:p>
      </dgm:t>
    </dgm:pt>
    <dgm:pt modelId="{1F64AEF0-9601-A747-94C2-173622728994}" type="pres">
      <dgm:prSet presAssocID="{3868A33E-71DA-484E-B3EE-8FD121988A68}" presName="circ3Tx" presStyleLbl="revTx" presStyleIdx="0" presStyleCnt="0">
        <dgm:presLayoutVars>
          <dgm:chMax val="0"/>
          <dgm:chPref val="0"/>
          <dgm:bulletEnabled val="1"/>
        </dgm:presLayoutVars>
      </dgm:prSet>
      <dgm:spPr/>
      <dgm:t>
        <a:bodyPr/>
        <a:lstStyle/>
        <a:p>
          <a:endParaRPr lang="fr-FR"/>
        </a:p>
      </dgm:t>
    </dgm:pt>
  </dgm:ptLst>
  <dgm:cxnLst>
    <dgm:cxn modelId="{67F33412-E3EB-914D-9506-E42A5A93FDE2}" type="presOf" srcId="{3868A33E-71DA-484E-B3EE-8FD121988A68}" destId="{3EAEFC82-CB78-B543-8B13-7F38C8B53243}" srcOrd="0" destOrd="0" presId="urn:microsoft.com/office/officeart/2005/8/layout/venn1"/>
    <dgm:cxn modelId="{B80FD1BA-7EF3-1045-8569-D2DC5C9529D7}" type="presOf" srcId="{6FC2248B-F341-824F-8F43-8E6BEC8ECD08}" destId="{303177E6-5ED6-EA41-BFAC-64FA7DF0681C}" srcOrd="0" destOrd="0" presId="urn:microsoft.com/office/officeart/2005/8/layout/venn1"/>
    <dgm:cxn modelId="{575B3B56-6195-FC47-909A-C7994C510DB4}" type="presOf" srcId="{6FC2248B-F341-824F-8F43-8E6BEC8ECD08}" destId="{92D07339-5E88-7445-9D24-D6223CD188F3}" srcOrd="1" destOrd="0" presId="urn:microsoft.com/office/officeart/2005/8/layout/venn1"/>
    <dgm:cxn modelId="{CD4A0500-351F-664C-BD80-6C8A14CD76E1}" srcId="{9B62DA50-3610-7744-A0EB-7A4AB6DCCE49}" destId="{6FC2248B-F341-824F-8F43-8E6BEC8ECD08}" srcOrd="0" destOrd="0" parTransId="{0D78CA62-D612-6843-A087-875DE1E70FB1}" sibTransId="{EBFB4713-A7F7-6742-8DB5-4C81E78B76AF}"/>
    <dgm:cxn modelId="{1DE91D9F-C474-9B4B-8C68-B375A5807F45}" type="presOf" srcId="{3868A33E-71DA-484E-B3EE-8FD121988A68}" destId="{1F64AEF0-9601-A747-94C2-173622728994}" srcOrd="1" destOrd="0" presId="urn:microsoft.com/office/officeart/2005/8/layout/venn1"/>
    <dgm:cxn modelId="{EE814D25-F2AA-A74B-A096-27362222A550}" type="presOf" srcId="{9B62DA50-3610-7744-A0EB-7A4AB6DCCE49}" destId="{67FA37C4-1CAA-2C41-A150-874501EDF409}" srcOrd="0" destOrd="0" presId="urn:microsoft.com/office/officeart/2005/8/layout/venn1"/>
    <dgm:cxn modelId="{F4522367-ECE2-AD4A-AFFA-F00C2EFAEBC7}" type="presOf" srcId="{25A96814-5AE6-7A49-972B-27000394282B}" destId="{951B5A3E-3DB3-524A-B351-F96C0F815635}" srcOrd="0" destOrd="0" presId="urn:microsoft.com/office/officeart/2005/8/layout/venn1"/>
    <dgm:cxn modelId="{CE5D3734-334F-7E4A-8260-DE8E736865D6}" srcId="{9B62DA50-3610-7744-A0EB-7A4AB6DCCE49}" destId="{25A96814-5AE6-7A49-972B-27000394282B}" srcOrd="1" destOrd="0" parTransId="{625CAB51-B26C-A848-9D43-19B793D88AA1}" sibTransId="{98FF7649-DEBB-6C4D-97BC-96316E5533F2}"/>
    <dgm:cxn modelId="{58017E00-69BD-8F40-AD21-2D5C1294C154}" type="presOf" srcId="{25A96814-5AE6-7A49-972B-27000394282B}" destId="{1613856B-315C-2441-85F2-03B331B67FA9}" srcOrd="1" destOrd="0" presId="urn:microsoft.com/office/officeart/2005/8/layout/venn1"/>
    <dgm:cxn modelId="{64B720A6-F294-B249-9638-F2F8B43E5253}" srcId="{9B62DA50-3610-7744-A0EB-7A4AB6DCCE49}" destId="{3868A33E-71DA-484E-B3EE-8FD121988A68}" srcOrd="2" destOrd="0" parTransId="{E3E648DA-CF5C-074C-BF4C-9A2531DB658B}" sibTransId="{AC0186C6-82EE-AE4F-BC0E-00444848AAAB}"/>
    <dgm:cxn modelId="{725980BA-8805-474A-B7D4-9209947156AD}" type="presParOf" srcId="{67FA37C4-1CAA-2C41-A150-874501EDF409}" destId="{303177E6-5ED6-EA41-BFAC-64FA7DF0681C}" srcOrd="0" destOrd="0" presId="urn:microsoft.com/office/officeart/2005/8/layout/venn1"/>
    <dgm:cxn modelId="{97A02C2B-1E2D-144D-90D5-614F55F7971F}" type="presParOf" srcId="{67FA37C4-1CAA-2C41-A150-874501EDF409}" destId="{92D07339-5E88-7445-9D24-D6223CD188F3}" srcOrd="1" destOrd="0" presId="urn:microsoft.com/office/officeart/2005/8/layout/venn1"/>
    <dgm:cxn modelId="{CF124396-6AF8-3D42-A87D-9CB3AA3AAB0B}" type="presParOf" srcId="{67FA37C4-1CAA-2C41-A150-874501EDF409}" destId="{951B5A3E-3DB3-524A-B351-F96C0F815635}" srcOrd="2" destOrd="0" presId="urn:microsoft.com/office/officeart/2005/8/layout/venn1"/>
    <dgm:cxn modelId="{86778EC7-1E32-0744-BF5A-0F97F3104D4D}" type="presParOf" srcId="{67FA37C4-1CAA-2C41-A150-874501EDF409}" destId="{1613856B-315C-2441-85F2-03B331B67FA9}" srcOrd="3" destOrd="0" presId="urn:microsoft.com/office/officeart/2005/8/layout/venn1"/>
    <dgm:cxn modelId="{CABFD8FA-A787-6049-9D81-415D533FE22E}" type="presParOf" srcId="{67FA37C4-1CAA-2C41-A150-874501EDF409}" destId="{3EAEFC82-CB78-B543-8B13-7F38C8B53243}" srcOrd="4" destOrd="0" presId="urn:microsoft.com/office/officeart/2005/8/layout/venn1"/>
    <dgm:cxn modelId="{F21E566F-1247-074C-80DB-5FB6DBA72059}" type="presParOf" srcId="{67FA37C4-1CAA-2C41-A150-874501EDF409}" destId="{1F64AEF0-9601-A747-94C2-17362272899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62DA50-3610-7744-A0EB-7A4AB6DCCE49}" type="doc">
      <dgm:prSet loTypeId="urn:microsoft.com/office/officeart/2005/8/layout/venn1" loCatId="" qsTypeId="urn:microsoft.com/office/officeart/2005/8/quickstyle/simple4" qsCatId="simple" csTypeId="urn:microsoft.com/office/officeart/2005/8/colors/accent2_5" csCatId="accent2" phldr="1"/>
      <dgm:spPr/>
    </dgm:pt>
    <dgm:pt modelId="{6FC2248B-F341-824F-8F43-8E6BEC8ECD08}">
      <dgm:prSet phldrT="[Texte]" custT="1"/>
      <dgm:spPr/>
      <dgm:t>
        <a:bodyPr/>
        <a:lstStyle/>
        <a:p>
          <a:r>
            <a:rPr lang="fr-FR" sz="1400" b="1" dirty="0"/>
            <a:t>Elaboration de contrats d’objectifs </a:t>
          </a:r>
        </a:p>
      </dgm:t>
    </dgm:pt>
    <dgm:pt modelId="{0D78CA62-D612-6843-A087-875DE1E70FB1}" type="parTrans" cxnId="{CD4A0500-351F-664C-BD80-6C8A14CD76E1}">
      <dgm:prSet/>
      <dgm:spPr/>
      <dgm:t>
        <a:bodyPr/>
        <a:lstStyle/>
        <a:p>
          <a:endParaRPr lang="fr-FR"/>
        </a:p>
      </dgm:t>
    </dgm:pt>
    <dgm:pt modelId="{EBFB4713-A7F7-6742-8DB5-4C81E78B76AF}" type="sibTrans" cxnId="{CD4A0500-351F-664C-BD80-6C8A14CD76E1}">
      <dgm:prSet/>
      <dgm:spPr/>
      <dgm:t>
        <a:bodyPr/>
        <a:lstStyle/>
        <a:p>
          <a:endParaRPr lang="fr-FR"/>
        </a:p>
      </dgm:t>
    </dgm:pt>
    <dgm:pt modelId="{25A96814-5AE6-7A49-972B-27000394282B}">
      <dgm:prSet phldrT="[Texte]" custT="1"/>
      <dgm:spPr/>
      <dgm:t>
        <a:bodyPr/>
        <a:lstStyle/>
        <a:p>
          <a:r>
            <a:rPr lang="fr-FR" sz="1400" b="1" dirty="0"/>
            <a:t>Relecture des cadres légaux des entreprises et offices</a:t>
          </a:r>
        </a:p>
      </dgm:t>
    </dgm:pt>
    <dgm:pt modelId="{625CAB51-B26C-A848-9D43-19B793D88AA1}" type="parTrans" cxnId="{CE5D3734-334F-7E4A-8260-DE8E736865D6}">
      <dgm:prSet/>
      <dgm:spPr/>
      <dgm:t>
        <a:bodyPr/>
        <a:lstStyle/>
        <a:p>
          <a:endParaRPr lang="fr-FR"/>
        </a:p>
      </dgm:t>
    </dgm:pt>
    <dgm:pt modelId="{98FF7649-DEBB-6C4D-97BC-96316E5533F2}" type="sibTrans" cxnId="{CE5D3734-334F-7E4A-8260-DE8E736865D6}">
      <dgm:prSet/>
      <dgm:spPr/>
      <dgm:t>
        <a:bodyPr/>
        <a:lstStyle/>
        <a:p>
          <a:endParaRPr lang="fr-FR"/>
        </a:p>
      </dgm:t>
    </dgm:pt>
    <dgm:pt modelId="{3868A33E-71DA-484E-B3EE-8FD121988A68}">
      <dgm:prSet phldrT="[Texte]" custT="1"/>
      <dgm:spPr/>
      <dgm:t>
        <a:bodyPr/>
        <a:lstStyle/>
        <a:p>
          <a:pPr algn="ctr"/>
          <a:r>
            <a:rPr lang="fr-FR" sz="1400" b="1" dirty="0"/>
            <a:t>Professionnalisation de la fonction d’administrateur</a:t>
          </a:r>
        </a:p>
      </dgm:t>
    </dgm:pt>
    <dgm:pt modelId="{E3E648DA-CF5C-074C-BF4C-9A2531DB658B}" type="parTrans" cxnId="{64B720A6-F294-B249-9638-F2F8B43E5253}">
      <dgm:prSet/>
      <dgm:spPr/>
      <dgm:t>
        <a:bodyPr/>
        <a:lstStyle/>
        <a:p>
          <a:endParaRPr lang="fr-FR"/>
        </a:p>
      </dgm:t>
    </dgm:pt>
    <dgm:pt modelId="{AC0186C6-82EE-AE4F-BC0E-00444848AAAB}" type="sibTrans" cxnId="{64B720A6-F294-B249-9638-F2F8B43E5253}">
      <dgm:prSet/>
      <dgm:spPr/>
      <dgm:t>
        <a:bodyPr/>
        <a:lstStyle/>
        <a:p>
          <a:endParaRPr lang="fr-FR"/>
        </a:p>
      </dgm:t>
    </dgm:pt>
    <dgm:pt modelId="{67FA37C4-1CAA-2C41-A150-874501EDF409}" type="pres">
      <dgm:prSet presAssocID="{9B62DA50-3610-7744-A0EB-7A4AB6DCCE49}" presName="compositeShape" presStyleCnt="0">
        <dgm:presLayoutVars>
          <dgm:chMax val="7"/>
          <dgm:dir/>
          <dgm:resizeHandles val="exact"/>
        </dgm:presLayoutVars>
      </dgm:prSet>
      <dgm:spPr/>
    </dgm:pt>
    <dgm:pt modelId="{303177E6-5ED6-EA41-BFAC-64FA7DF0681C}" type="pres">
      <dgm:prSet presAssocID="{6FC2248B-F341-824F-8F43-8E6BEC8ECD08}" presName="circ1" presStyleLbl="vennNode1" presStyleIdx="0" presStyleCnt="3"/>
      <dgm:spPr/>
      <dgm:t>
        <a:bodyPr/>
        <a:lstStyle/>
        <a:p>
          <a:endParaRPr lang="fr-FR"/>
        </a:p>
      </dgm:t>
    </dgm:pt>
    <dgm:pt modelId="{92D07339-5E88-7445-9D24-D6223CD188F3}" type="pres">
      <dgm:prSet presAssocID="{6FC2248B-F341-824F-8F43-8E6BEC8ECD08}" presName="circ1Tx" presStyleLbl="revTx" presStyleIdx="0" presStyleCnt="0">
        <dgm:presLayoutVars>
          <dgm:chMax val="0"/>
          <dgm:chPref val="0"/>
          <dgm:bulletEnabled val="1"/>
        </dgm:presLayoutVars>
      </dgm:prSet>
      <dgm:spPr/>
      <dgm:t>
        <a:bodyPr/>
        <a:lstStyle/>
        <a:p>
          <a:endParaRPr lang="fr-FR"/>
        </a:p>
      </dgm:t>
    </dgm:pt>
    <dgm:pt modelId="{951B5A3E-3DB3-524A-B351-F96C0F815635}" type="pres">
      <dgm:prSet presAssocID="{25A96814-5AE6-7A49-972B-27000394282B}" presName="circ2" presStyleLbl="vennNode1" presStyleIdx="1" presStyleCnt="3"/>
      <dgm:spPr/>
      <dgm:t>
        <a:bodyPr/>
        <a:lstStyle/>
        <a:p>
          <a:endParaRPr lang="fr-FR"/>
        </a:p>
      </dgm:t>
    </dgm:pt>
    <dgm:pt modelId="{1613856B-315C-2441-85F2-03B331B67FA9}" type="pres">
      <dgm:prSet presAssocID="{25A96814-5AE6-7A49-972B-27000394282B}" presName="circ2Tx" presStyleLbl="revTx" presStyleIdx="0" presStyleCnt="0">
        <dgm:presLayoutVars>
          <dgm:chMax val="0"/>
          <dgm:chPref val="0"/>
          <dgm:bulletEnabled val="1"/>
        </dgm:presLayoutVars>
      </dgm:prSet>
      <dgm:spPr/>
      <dgm:t>
        <a:bodyPr/>
        <a:lstStyle/>
        <a:p>
          <a:endParaRPr lang="fr-FR"/>
        </a:p>
      </dgm:t>
    </dgm:pt>
    <dgm:pt modelId="{3EAEFC82-CB78-B543-8B13-7F38C8B53243}" type="pres">
      <dgm:prSet presAssocID="{3868A33E-71DA-484E-B3EE-8FD121988A68}" presName="circ3" presStyleLbl="vennNode1" presStyleIdx="2" presStyleCnt="3"/>
      <dgm:spPr/>
      <dgm:t>
        <a:bodyPr/>
        <a:lstStyle/>
        <a:p>
          <a:endParaRPr lang="fr-FR"/>
        </a:p>
      </dgm:t>
    </dgm:pt>
    <dgm:pt modelId="{1F64AEF0-9601-A747-94C2-173622728994}" type="pres">
      <dgm:prSet presAssocID="{3868A33E-71DA-484E-B3EE-8FD121988A68}" presName="circ3Tx" presStyleLbl="revTx" presStyleIdx="0" presStyleCnt="0">
        <dgm:presLayoutVars>
          <dgm:chMax val="0"/>
          <dgm:chPref val="0"/>
          <dgm:bulletEnabled val="1"/>
        </dgm:presLayoutVars>
      </dgm:prSet>
      <dgm:spPr/>
      <dgm:t>
        <a:bodyPr/>
        <a:lstStyle/>
        <a:p>
          <a:endParaRPr lang="fr-FR"/>
        </a:p>
      </dgm:t>
    </dgm:pt>
  </dgm:ptLst>
  <dgm:cxnLst>
    <dgm:cxn modelId="{66ECF687-6BB9-1948-B6BC-0BE08FA476C8}" type="presOf" srcId="{25A96814-5AE6-7A49-972B-27000394282B}" destId="{951B5A3E-3DB3-524A-B351-F96C0F815635}" srcOrd="0" destOrd="0" presId="urn:microsoft.com/office/officeart/2005/8/layout/venn1"/>
    <dgm:cxn modelId="{B282BC88-24A1-0A4F-AE1E-CF33BE397A77}" type="presOf" srcId="{6FC2248B-F341-824F-8F43-8E6BEC8ECD08}" destId="{92D07339-5E88-7445-9D24-D6223CD188F3}" srcOrd="1" destOrd="0" presId="urn:microsoft.com/office/officeart/2005/8/layout/venn1"/>
    <dgm:cxn modelId="{CD4A0500-351F-664C-BD80-6C8A14CD76E1}" srcId="{9B62DA50-3610-7744-A0EB-7A4AB6DCCE49}" destId="{6FC2248B-F341-824F-8F43-8E6BEC8ECD08}" srcOrd="0" destOrd="0" parTransId="{0D78CA62-D612-6843-A087-875DE1E70FB1}" sibTransId="{EBFB4713-A7F7-6742-8DB5-4C81E78B76AF}"/>
    <dgm:cxn modelId="{452F3A98-076D-2749-BD82-563F6BB40F3B}" type="presOf" srcId="{3868A33E-71DA-484E-B3EE-8FD121988A68}" destId="{1F64AEF0-9601-A747-94C2-173622728994}" srcOrd="1" destOrd="0" presId="urn:microsoft.com/office/officeart/2005/8/layout/venn1"/>
    <dgm:cxn modelId="{99703890-EE53-EE4D-9710-019B8EDC3017}" type="presOf" srcId="{6FC2248B-F341-824F-8F43-8E6BEC8ECD08}" destId="{303177E6-5ED6-EA41-BFAC-64FA7DF0681C}" srcOrd="0" destOrd="0" presId="urn:microsoft.com/office/officeart/2005/8/layout/venn1"/>
    <dgm:cxn modelId="{64DA680D-BC05-E64E-9B73-FDFABDF27C3C}" type="presOf" srcId="{9B62DA50-3610-7744-A0EB-7A4AB6DCCE49}" destId="{67FA37C4-1CAA-2C41-A150-874501EDF409}" srcOrd="0" destOrd="0" presId="urn:microsoft.com/office/officeart/2005/8/layout/venn1"/>
    <dgm:cxn modelId="{D427AE86-2BAD-F34B-9125-5C4F6B212E1F}" type="presOf" srcId="{3868A33E-71DA-484E-B3EE-8FD121988A68}" destId="{3EAEFC82-CB78-B543-8B13-7F38C8B53243}" srcOrd="0" destOrd="0" presId="urn:microsoft.com/office/officeart/2005/8/layout/venn1"/>
    <dgm:cxn modelId="{CE5D3734-334F-7E4A-8260-DE8E736865D6}" srcId="{9B62DA50-3610-7744-A0EB-7A4AB6DCCE49}" destId="{25A96814-5AE6-7A49-972B-27000394282B}" srcOrd="1" destOrd="0" parTransId="{625CAB51-B26C-A848-9D43-19B793D88AA1}" sibTransId="{98FF7649-DEBB-6C4D-97BC-96316E5533F2}"/>
    <dgm:cxn modelId="{0734C126-8E8F-A845-BD61-AA3089B01147}" type="presOf" srcId="{25A96814-5AE6-7A49-972B-27000394282B}" destId="{1613856B-315C-2441-85F2-03B331B67FA9}" srcOrd="1" destOrd="0" presId="urn:microsoft.com/office/officeart/2005/8/layout/venn1"/>
    <dgm:cxn modelId="{64B720A6-F294-B249-9638-F2F8B43E5253}" srcId="{9B62DA50-3610-7744-A0EB-7A4AB6DCCE49}" destId="{3868A33E-71DA-484E-B3EE-8FD121988A68}" srcOrd="2" destOrd="0" parTransId="{E3E648DA-CF5C-074C-BF4C-9A2531DB658B}" sibTransId="{AC0186C6-82EE-AE4F-BC0E-00444848AAAB}"/>
    <dgm:cxn modelId="{9F666D0E-A4CD-0F45-BCA6-48EAB1FA01C3}" type="presParOf" srcId="{67FA37C4-1CAA-2C41-A150-874501EDF409}" destId="{303177E6-5ED6-EA41-BFAC-64FA7DF0681C}" srcOrd="0" destOrd="0" presId="urn:microsoft.com/office/officeart/2005/8/layout/venn1"/>
    <dgm:cxn modelId="{E96CB374-E9BA-4B46-8FE4-91304F4BD21F}" type="presParOf" srcId="{67FA37C4-1CAA-2C41-A150-874501EDF409}" destId="{92D07339-5E88-7445-9D24-D6223CD188F3}" srcOrd="1" destOrd="0" presId="urn:microsoft.com/office/officeart/2005/8/layout/venn1"/>
    <dgm:cxn modelId="{159CBCA5-A801-A146-B215-7CDEBFF72277}" type="presParOf" srcId="{67FA37C4-1CAA-2C41-A150-874501EDF409}" destId="{951B5A3E-3DB3-524A-B351-F96C0F815635}" srcOrd="2" destOrd="0" presId="urn:microsoft.com/office/officeart/2005/8/layout/venn1"/>
    <dgm:cxn modelId="{20717129-CCEA-024A-9C95-DDE87662BFB2}" type="presParOf" srcId="{67FA37C4-1CAA-2C41-A150-874501EDF409}" destId="{1613856B-315C-2441-85F2-03B331B67FA9}" srcOrd="3" destOrd="0" presId="urn:microsoft.com/office/officeart/2005/8/layout/venn1"/>
    <dgm:cxn modelId="{255FB6A7-D88A-5640-8FEB-DF5EB62AFE37}" type="presParOf" srcId="{67FA37C4-1CAA-2C41-A150-874501EDF409}" destId="{3EAEFC82-CB78-B543-8B13-7F38C8B53243}" srcOrd="4" destOrd="0" presId="urn:microsoft.com/office/officeart/2005/8/layout/venn1"/>
    <dgm:cxn modelId="{BDA61BE5-039F-0B46-B213-EEEB045AFCA2}" type="presParOf" srcId="{67FA37C4-1CAA-2C41-A150-874501EDF409}" destId="{1F64AEF0-9601-A747-94C2-173622728994}" srcOrd="5"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DFFBB8-F439-4403-8331-ADDC8A7BCC8B}"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fr-FR"/>
        </a:p>
      </dgm:t>
    </dgm:pt>
    <dgm:pt modelId="{BFC5F26C-8F3E-4A29-820F-67591C371745}">
      <dgm:prSet phldrT="[Texte]"/>
      <dgm:spPr/>
      <dgm:t>
        <a:bodyPr/>
        <a:lstStyle/>
        <a:p>
          <a:r>
            <a:rPr lang="fr-FR" b="1" dirty="0">
              <a:latin typeface="Bookman Old Style" pitchFamily="18" charset="0"/>
              <a:cs typeface="Arial" charset="0"/>
            </a:rPr>
            <a:t>Perspectives 2018-2020 en matière de sécurité sociale</a:t>
          </a:r>
          <a:endParaRPr lang="fr-FR" dirty="0">
            <a:latin typeface="Bookman Old Style" pitchFamily="18" charset="0"/>
          </a:endParaRPr>
        </a:p>
      </dgm:t>
    </dgm:pt>
    <dgm:pt modelId="{824C4054-98A5-4EE1-A0BA-6098D480621B}" type="parTrans" cxnId="{35D1C1EE-EC2F-4CD0-89CA-172BE7AEA4F7}">
      <dgm:prSet/>
      <dgm:spPr/>
      <dgm:t>
        <a:bodyPr/>
        <a:lstStyle/>
        <a:p>
          <a:endParaRPr lang="fr-FR">
            <a:latin typeface="Bookman Old Style" pitchFamily="18" charset="0"/>
          </a:endParaRPr>
        </a:p>
      </dgm:t>
    </dgm:pt>
    <dgm:pt modelId="{007652F9-88AE-46AB-9461-7543FC001A99}" type="sibTrans" cxnId="{35D1C1EE-EC2F-4CD0-89CA-172BE7AEA4F7}">
      <dgm:prSet/>
      <dgm:spPr/>
      <dgm:t>
        <a:bodyPr/>
        <a:lstStyle/>
        <a:p>
          <a:endParaRPr lang="fr-FR">
            <a:latin typeface="Bookman Old Style" pitchFamily="18" charset="0"/>
          </a:endParaRPr>
        </a:p>
      </dgm:t>
    </dgm:pt>
    <dgm:pt modelId="{981133CE-A05C-414C-8984-06319642AB04}">
      <dgm:prSet phldrT="[Texte]"/>
      <dgm:spPr/>
      <dgm:t>
        <a:bodyPr/>
        <a:lstStyle/>
        <a:p>
          <a:r>
            <a:rPr lang="fr-FR" b="1" dirty="0">
              <a:latin typeface="Bookman Old Style" pitchFamily="18" charset="0"/>
              <a:cs typeface="Arial" charset="0"/>
            </a:rPr>
            <a:t>Consolidation de l’excédent de la CNSS</a:t>
          </a:r>
          <a:endParaRPr lang="fr-FR" dirty="0">
            <a:latin typeface="Bookman Old Style" pitchFamily="18" charset="0"/>
          </a:endParaRPr>
        </a:p>
      </dgm:t>
    </dgm:pt>
    <dgm:pt modelId="{35FE0826-F233-4AE0-8FBC-220E5681B0E2}" type="parTrans" cxnId="{8FF4ABEE-83CE-4F31-A6C8-CDAEDC494BC7}">
      <dgm:prSet/>
      <dgm:spPr/>
      <dgm:t>
        <a:bodyPr/>
        <a:lstStyle/>
        <a:p>
          <a:endParaRPr lang="fr-FR">
            <a:latin typeface="Bookman Old Style" pitchFamily="18" charset="0"/>
          </a:endParaRPr>
        </a:p>
      </dgm:t>
    </dgm:pt>
    <dgm:pt modelId="{6A695731-ABF8-44C0-9469-E9156B8E6DC2}" type="sibTrans" cxnId="{8FF4ABEE-83CE-4F31-A6C8-CDAEDC494BC7}">
      <dgm:prSet/>
      <dgm:spPr/>
      <dgm:t>
        <a:bodyPr/>
        <a:lstStyle/>
        <a:p>
          <a:endParaRPr lang="fr-FR">
            <a:latin typeface="Bookman Old Style" pitchFamily="18" charset="0"/>
          </a:endParaRPr>
        </a:p>
      </dgm:t>
    </dgm:pt>
    <dgm:pt modelId="{9AC5B461-BBB9-43D2-9DA7-B6635B017C75}">
      <dgm:prSet phldrT="[Texte]"/>
      <dgm:spPr/>
      <dgm:t>
        <a:bodyPr/>
        <a:lstStyle/>
        <a:p>
          <a:r>
            <a:rPr lang="fr-FR" b="1" dirty="0">
              <a:latin typeface="Bookman Old Style" pitchFamily="18" charset="0"/>
              <a:cs typeface="Arial" charset="0"/>
            </a:rPr>
            <a:t>Amélioration de la situation financière du FNRB </a:t>
          </a:r>
          <a:endParaRPr lang="fr-FR" dirty="0">
            <a:latin typeface="Bookman Old Style" pitchFamily="18" charset="0"/>
          </a:endParaRPr>
        </a:p>
      </dgm:t>
    </dgm:pt>
    <dgm:pt modelId="{D3003909-F351-4DCB-9681-7E4881EA3E5B}" type="parTrans" cxnId="{99D5CA07-94EB-467C-AF9D-0A014ACACB8B}">
      <dgm:prSet/>
      <dgm:spPr/>
      <dgm:t>
        <a:bodyPr/>
        <a:lstStyle/>
        <a:p>
          <a:endParaRPr lang="fr-FR">
            <a:latin typeface="Bookman Old Style" pitchFamily="18" charset="0"/>
          </a:endParaRPr>
        </a:p>
      </dgm:t>
    </dgm:pt>
    <dgm:pt modelId="{FE5D6704-6C55-476F-BCCF-DEE4AE942DBE}" type="sibTrans" cxnId="{99D5CA07-94EB-467C-AF9D-0A014ACACB8B}">
      <dgm:prSet/>
      <dgm:spPr/>
      <dgm:t>
        <a:bodyPr/>
        <a:lstStyle/>
        <a:p>
          <a:endParaRPr lang="fr-FR">
            <a:latin typeface="Bookman Old Style" pitchFamily="18" charset="0"/>
          </a:endParaRPr>
        </a:p>
      </dgm:t>
    </dgm:pt>
    <dgm:pt modelId="{B3E5284A-1E5E-4A9E-ADC4-A40D9FAB02CE}" type="pres">
      <dgm:prSet presAssocID="{6DDFFBB8-F439-4403-8331-ADDC8A7BCC8B}" presName="hierChild1" presStyleCnt="0">
        <dgm:presLayoutVars>
          <dgm:chPref val="1"/>
          <dgm:dir/>
          <dgm:animOne val="branch"/>
          <dgm:animLvl val="lvl"/>
          <dgm:resizeHandles/>
        </dgm:presLayoutVars>
      </dgm:prSet>
      <dgm:spPr/>
      <dgm:t>
        <a:bodyPr/>
        <a:lstStyle/>
        <a:p>
          <a:endParaRPr lang="fr-FR"/>
        </a:p>
      </dgm:t>
    </dgm:pt>
    <dgm:pt modelId="{79B48593-2E0D-4E41-897F-888110A2C6CE}" type="pres">
      <dgm:prSet presAssocID="{BFC5F26C-8F3E-4A29-820F-67591C371745}" presName="hierRoot1" presStyleCnt="0"/>
      <dgm:spPr/>
    </dgm:pt>
    <dgm:pt modelId="{CF9CE599-A7B2-4A0B-B353-046CB169A58B}" type="pres">
      <dgm:prSet presAssocID="{BFC5F26C-8F3E-4A29-820F-67591C371745}" presName="composite" presStyleCnt="0"/>
      <dgm:spPr/>
    </dgm:pt>
    <dgm:pt modelId="{EBA8CF77-D8EC-4049-B0EC-B0DEC41A4494}" type="pres">
      <dgm:prSet presAssocID="{BFC5F26C-8F3E-4A29-820F-67591C371745}" presName="background" presStyleLbl="node0" presStyleIdx="0" presStyleCnt="1"/>
      <dgm:spPr/>
    </dgm:pt>
    <dgm:pt modelId="{21CCD611-9E3F-426C-8D48-1EF5FFC3D6D4}" type="pres">
      <dgm:prSet presAssocID="{BFC5F26C-8F3E-4A29-820F-67591C371745}" presName="text" presStyleLbl="fgAcc0" presStyleIdx="0" presStyleCnt="1" custScaleX="172119">
        <dgm:presLayoutVars>
          <dgm:chPref val="3"/>
        </dgm:presLayoutVars>
      </dgm:prSet>
      <dgm:spPr/>
      <dgm:t>
        <a:bodyPr/>
        <a:lstStyle/>
        <a:p>
          <a:endParaRPr lang="fr-FR"/>
        </a:p>
      </dgm:t>
    </dgm:pt>
    <dgm:pt modelId="{77EE0F15-33AE-41D0-91D6-498C6243654B}" type="pres">
      <dgm:prSet presAssocID="{BFC5F26C-8F3E-4A29-820F-67591C371745}" presName="hierChild2" presStyleCnt="0"/>
      <dgm:spPr/>
    </dgm:pt>
    <dgm:pt modelId="{D410E9FC-3A8E-42EF-A39B-1574548BEB7B}" type="pres">
      <dgm:prSet presAssocID="{35FE0826-F233-4AE0-8FBC-220E5681B0E2}" presName="Name10" presStyleLbl="parChTrans1D2" presStyleIdx="0" presStyleCnt="2"/>
      <dgm:spPr/>
      <dgm:t>
        <a:bodyPr/>
        <a:lstStyle/>
        <a:p>
          <a:endParaRPr lang="fr-FR"/>
        </a:p>
      </dgm:t>
    </dgm:pt>
    <dgm:pt modelId="{B662FD34-344B-49D2-89A1-47081CA013BD}" type="pres">
      <dgm:prSet presAssocID="{981133CE-A05C-414C-8984-06319642AB04}" presName="hierRoot2" presStyleCnt="0"/>
      <dgm:spPr/>
    </dgm:pt>
    <dgm:pt modelId="{7734A189-BDA2-4320-BA59-069ECC69711C}" type="pres">
      <dgm:prSet presAssocID="{981133CE-A05C-414C-8984-06319642AB04}" presName="composite2" presStyleCnt="0"/>
      <dgm:spPr/>
    </dgm:pt>
    <dgm:pt modelId="{5CF5696C-2F0F-4185-8A83-A38E6B664E4E}" type="pres">
      <dgm:prSet presAssocID="{981133CE-A05C-414C-8984-06319642AB04}" presName="background2" presStyleLbl="node2" presStyleIdx="0" presStyleCnt="2"/>
      <dgm:spPr/>
    </dgm:pt>
    <dgm:pt modelId="{CC89E933-71F0-4580-A31F-B504605D50C6}" type="pres">
      <dgm:prSet presAssocID="{981133CE-A05C-414C-8984-06319642AB04}" presName="text2" presStyleLbl="fgAcc2" presStyleIdx="0" presStyleCnt="2" custScaleY="134268">
        <dgm:presLayoutVars>
          <dgm:chPref val="3"/>
        </dgm:presLayoutVars>
      </dgm:prSet>
      <dgm:spPr/>
      <dgm:t>
        <a:bodyPr/>
        <a:lstStyle/>
        <a:p>
          <a:endParaRPr lang="fr-FR"/>
        </a:p>
      </dgm:t>
    </dgm:pt>
    <dgm:pt modelId="{8D8D42CD-EA84-49A3-AC11-56A6EBA3A53A}" type="pres">
      <dgm:prSet presAssocID="{981133CE-A05C-414C-8984-06319642AB04}" presName="hierChild3" presStyleCnt="0"/>
      <dgm:spPr/>
    </dgm:pt>
    <dgm:pt modelId="{70B4E8E9-8C94-4149-BCF5-24FE85A719C3}" type="pres">
      <dgm:prSet presAssocID="{D3003909-F351-4DCB-9681-7E4881EA3E5B}" presName="Name10" presStyleLbl="parChTrans1D2" presStyleIdx="1" presStyleCnt="2"/>
      <dgm:spPr/>
      <dgm:t>
        <a:bodyPr/>
        <a:lstStyle/>
        <a:p>
          <a:endParaRPr lang="fr-FR"/>
        </a:p>
      </dgm:t>
    </dgm:pt>
    <dgm:pt modelId="{7FB8AAD6-B771-4785-B6A5-88C2112C297F}" type="pres">
      <dgm:prSet presAssocID="{9AC5B461-BBB9-43D2-9DA7-B6635B017C75}" presName="hierRoot2" presStyleCnt="0"/>
      <dgm:spPr/>
    </dgm:pt>
    <dgm:pt modelId="{59077A3E-B1E7-4A83-9B7B-2566FE213AF2}" type="pres">
      <dgm:prSet presAssocID="{9AC5B461-BBB9-43D2-9DA7-B6635B017C75}" presName="composite2" presStyleCnt="0"/>
      <dgm:spPr/>
    </dgm:pt>
    <dgm:pt modelId="{0ED4C7F1-22B8-44A5-A24C-D9A106DA73A4}" type="pres">
      <dgm:prSet presAssocID="{9AC5B461-BBB9-43D2-9DA7-B6635B017C75}" presName="background2" presStyleLbl="node2" presStyleIdx="1" presStyleCnt="2"/>
      <dgm:spPr/>
    </dgm:pt>
    <dgm:pt modelId="{99A4D9A2-EC32-45FF-A6A8-9B933E3A1414}" type="pres">
      <dgm:prSet presAssocID="{9AC5B461-BBB9-43D2-9DA7-B6635B017C75}" presName="text2" presStyleLbl="fgAcc2" presStyleIdx="1" presStyleCnt="2" custScaleX="156357" custScaleY="139996">
        <dgm:presLayoutVars>
          <dgm:chPref val="3"/>
        </dgm:presLayoutVars>
      </dgm:prSet>
      <dgm:spPr/>
      <dgm:t>
        <a:bodyPr/>
        <a:lstStyle/>
        <a:p>
          <a:endParaRPr lang="fr-FR"/>
        </a:p>
      </dgm:t>
    </dgm:pt>
    <dgm:pt modelId="{6FCA3F55-8AF1-4F46-8C1F-3596C3EF2825}" type="pres">
      <dgm:prSet presAssocID="{9AC5B461-BBB9-43D2-9DA7-B6635B017C75}" presName="hierChild3" presStyleCnt="0"/>
      <dgm:spPr/>
    </dgm:pt>
  </dgm:ptLst>
  <dgm:cxnLst>
    <dgm:cxn modelId="{6D379837-D6DF-C340-822C-EB4A7A237D0C}" type="presOf" srcId="{BFC5F26C-8F3E-4A29-820F-67591C371745}" destId="{21CCD611-9E3F-426C-8D48-1EF5FFC3D6D4}" srcOrd="0" destOrd="0" presId="urn:microsoft.com/office/officeart/2005/8/layout/hierarchy1"/>
    <dgm:cxn modelId="{E809B29F-44D5-7B40-A14D-4F37B0B9400E}" type="presOf" srcId="{D3003909-F351-4DCB-9681-7E4881EA3E5B}" destId="{70B4E8E9-8C94-4149-BCF5-24FE85A719C3}" srcOrd="0" destOrd="0" presId="urn:microsoft.com/office/officeart/2005/8/layout/hierarchy1"/>
    <dgm:cxn modelId="{99D5CA07-94EB-467C-AF9D-0A014ACACB8B}" srcId="{BFC5F26C-8F3E-4A29-820F-67591C371745}" destId="{9AC5B461-BBB9-43D2-9DA7-B6635B017C75}" srcOrd="1" destOrd="0" parTransId="{D3003909-F351-4DCB-9681-7E4881EA3E5B}" sibTransId="{FE5D6704-6C55-476F-BCCF-DEE4AE942DBE}"/>
    <dgm:cxn modelId="{35D1C1EE-EC2F-4CD0-89CA-172BE7AEA4F7}" srcId="{6DDFFBB8-F439-4403-8331-ADDC8A7BCC8B}" destId="{BFC5F26C-8F3E-4A29-820F-67591C371745}" srcOrd="0" destOrd="0" parTransId="{824C4054-98A5-4EE1-A0BA-6098D480621B}" sibTransId="{007652F9-88AE-46AB-9461-7543FC001A99}"/>
    <dgm:cxn modelId="{EDCA5852-4485-3249-8D38-ED5FF37D80CA}" type="presOf" srcId="{9AC5B461-BBB9-43D2-9DA7-B6635B017C75}" destId="{99A4D9A2-EC32-45FF-A6A8-9B933E3A1414}" srcOrd="0" destOrd="0" presId="urn:microsoft.com/office/officeart/2005/8/layout/hierarchy1"/>
    <dgm:cxn modelId="{1F70389B-6AB5-9749-B132-001456ACA49B}" type="presOf" srcId="{981133CE-A05C-414C-8984-06319642AB04}" destId="{CC89E933-71F0-4580-A31F-B504605D50C6}" srcOrd="0" destOrd="0" presId="urn:microsoft.com/office/officeart/2005/8/layout/hierarchy1"/>
    <dgm:cxn modelId="{8FF4ABEE-83CE-4F31-A6C8-CDAEDC494BC7}" srcId="{BFC5F26C-8F3E-4A29-820F-67591C371745}" destId="{981133CE-A05C-414C-8984-06319642AB04}" srcOrd="0" destOrd="0" parTransId="{35FE0826-F233-4AE0-8FBC-220E5681B0E2}" sibTransId="{6A695731-ABF8-44C0-9469-E9156B8E6DC2}"/>
    <dgm:cxn modelId="{2485D3FF-77B2-8648-AEE2-F943D356358F}" type="presOf" srcId="{35FE0826-F233-4AE0-8FBC-220E5681B0E2}" destId="{D410E9FC-3A8E-42EF-A39B-1574548BEB7B}" srcOrd="0" destOrd="0" presId="urn:microsoft.com/office/officeart/2005/8/layout/hierarchy1"/>
    <dgm:cxn modelId="{76DA5CFA-7C9A-A749-86E0-5544755B4A31}" type="presOf" srcId="{6DDFFBB8-F439-4403-8331-ADDC8A7BCC8B}" destId="{B3E5284A-1E5E-4A9E-ADC4-A40D9FAB02CE}" srcOrd="0" destOrd="0" presId="urn:microsoft.com/office/officeart/2005/8/layout/hierarchy1"/>
    <dgm:cxn modelId="{56ACFB3A-0E28-4E46-9065-D08C4D847070}" type="presParOf" srcId="{B3E5284A-1E5E-4A9E-ADC4-A40D9FAB02CE}" destId="{79B48593-2E0D-4E41-897F-888110A2C6CE}" srcOrd="0" destOrd="0" presId="urn:microsoft.com/office/officeart/2005/8/layout/hierarchy1"/>
    <dgm:cxn modelId="{E2D8E456-DD9C-264B-906C-C0BDADB54766}" type="presParOf" srcId="{79B48593-2E0D-4E41-897F-888110A2C6CE}" destId="{CF9CE599-A7B2-4A0B-B353-046CB169A58B}" srcOrd="0" destOrd="0" presId="urn:microsoft.com/office/officeart/2005/8/layout/hierarchy1"/>
    <dgm:cxn modelId="{336151F2-8CBB-F44E-8409-AC7822A929E2}" type="presParOf" srcId="{CF9CE599-A7B2-4A0B-B353-046CB169A58B}" destId="{EBA8CF77-D8EC-4049-B0EC-B0DEC41A4494}" srcOrd="0" destOrd="0" presId="urn:microsoft.com/office/officeart/2005/8/layout/hierarchy1"/>
    <dgm:cxn modelId="{B579FCF6-4ED3-D041-8F87-AC1210C045E5}" type="presParOf" srcId="{CF9CE599-A7B2-4A0B-B353-046CB169A58B}" destId="{21CCD611-9E3F-426C-8D48-1EF5FFC3D6D4}" srcOrd="1" destOrd="0" presId="urn:microsoft.com/office/officeart/2005/8/layout/hierarchy1"/>
    <dgm:cxn modelId="{B1F03894-9F0F-E544-B6B4-42B7D282AA04}" type="presParOf" srcId="{79B48593-2E0D-4E41-897F-888110A2C6CE}" destId="{77EE0F15-33AE-41D0-91D6-498C6243654B}" srcOrd="1" destOrd="0" presId="urn:microsoft.com/office/officeart/2005/8/layout/hierarchy1"/>
    <dgm:cxn modelId="{6BD1D83A-52CD-5348-81AA-6E09DCF18B20}" type="presParOf" srcId="{77EE0F15-33AE-41D0-91D6-498C6243654B}" destId="{D410E9FC-3A8E-42EF-A39B-1574548BEB7B}" srcOrd="0" destOrd="0" presId="urn:microsoft.com/office/officeart/2005/8/layout/hierarchy1"/>
    <dgm:cxn modelId="{8A0DB2E6-E81A-F34E-9654-FC48E2942DA2}" type="presParOf" srcId="{77EE0F15-33AE-41D0-91D6-498C6243654B}" destId="{B662FD34-344B-49D2-89A1-47081CA013BD}" srcOrd="1" destOrd="0" presId="urn:microsoft.com/office/officeart/2005/8/layout/hierarchy1"/>
    <dgm:cxn modelId="{E6B407AF-A9C5-A945-8C35-D35865664422}" type="presParOf" srcId="{B662FD34-344B-49D2-89A1-47081CA013BD}" destId="{7734A189-BDA2-4320-BA59-069ECC69711C}" srcOrd="0" destOrd="0" presId="urn:microsoft.com/office/officeart/2005/8/layout/hierarchy1"/>
    <dgm:cxn modelId="{6097D2B2-28A8-304B-8788-2F66D1962F7B}" type="presParOf" srcId="{7734A189-BDA2-4320-BA59-069ECC69711C}" destId="{5CF5696C-2F0F-4185-8A83-A38E6B664E4E}" srcOrd="0" destOrd="0" presId="urn:microsoft.com/office/officeart/2005/8/layout/hierarchy1"/>
    <dgm:cxn modelId="{A8577FA6-D529-8E42-9A2A-CB9B1D29B2CD}" type="presParOf" srcId="{7734A189-BDA2-4320-BA59-069ECC69711C}" destId="{CC89E933-71F0-4580-A31F-B504605D50C6}" srcOrd="1" destOrd="0" presId="urn:microsoft.com/office/officeart/2005/8/layout/hierarchy1"/>
    <dgm:cxn modelId="{8568F93E-D02C-DB4B-8DBA-C2A72B23C429}" type="presParOf" srcId="{B662FD34-344B-49D2-89A1-47081CA013BD}" destId="{8D8D42CD-EA84-49A3-AC11-56A6EBA3A53A}" srcOrd="1" destOrd="0" presId="urn:microsoft.com/office/officeart/2005/8/layout/hierarchy1"/>
    <dgm:cxn modelId="{B42234E6-A29C-0644-ABCD-DBA16C0D59D0}" type="presParOf" srcId="{77EE0F15-33AE-41D0-91D6-498C6243654B}" destId="{70B4E8E9-8C94-4149-BCF5-24FE85A719C3}" srcOrd="2" destOrd="0" presId="urn:microsoft.com/office/officeart/2005/8/layout/hierarchy1"/>
    <dgm:cxn modelId="{67F0F659-D029-534E-ABC8-31BD97824B07}" type="presParOf" srcId="{77EE0F15-33AE-41D0-91D6-498C6243654B}" destId="{7FB8AAD6-B771-4785-B6A5-88C2112C297F}" srcOrd="3" destOrd="0" presId="urn:microsoft.com/office/officeart/2005/8/layout/hierarchy1"/>
    <dgm:cxn modelId="{CC7E6EC7-5900-C848-8BB9-1E10B7355C55}" type="presParOf" srcId="{7FB8AAD6-B771-4785-B6A5-88C2112C297F}" destId="{59077A3E-B1E7-4A83-9B7B-2566FE213AF2}" srcOrd="0" destOrd="0" presId="urn:microsoft.com/office/officeart/2005/8/layout/hierarchy1"/>
    <dgm:cxn modelId="{786C88B7-62F5-1346-9334-02692A4EE42D}" type="presParOf" srcId="{59077A3E-B1E7-4A83-9B7B-2566FE213AF2}" destId="{0ED4C7F1-22B8-44A5-A24C-D9A106DA73A4}" srcOrd="0" destOrd="0" presId="urn:microsoft.com/office/officeart/2005/8/layout/hierarchy1"/>
    <dgm:cxn modelId="{FC5B02C7-B684-4745-B77E-117F0F563791}" type="presParOf" srcId="{59077A3E-B1E7-4A83-9B7B-2566FE213AF2}" destId="{99A4D9A2-EC32-45FF-A6A8-9B933E3A1414}" srcOrd="1" destOrd="0" presId="urn:microsoft.com/office/officeart/2005/8/layout/hierarchy1"/>
    <dgm:cxn modelId="{DFE0A233-C03B-2640-9BE6-A8E97243078C}" type="presParOf" srcId="{7FB8AAD6-B771-4785-B6A5-88C2112C297F}" destId="{6FCA3F55-8AF1-4F46-8C1F-3596C3EF282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A835D2-DAB8-4148-AAEE-BC1391A78A46}"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fr-FR"/>
        </a:p>
      </dgm:t>
    </dgm:pt>
    <dgm:pt modelId="{7DC45638-84B3-4FD2-9FDC-0864630EC7ED}">
      <dgm:prSet phldrT="[Texte]" custT="1"/>
      <dgm:spPr/>
      <dgm:t>
        <a:bodyPr/>
        <a:lstStyle/>
        <a:p>
          <a:pPr algn="just"/>
          <a:r>
            <a:rPr lang="fr-FR" sz="2400" b="1" dirty="0">
              <a:latin typeface="Bookman Old Style" pitchFamily="18" charset="0"/>
              <a:cs typeface="Arial" charset="0"/>
            </a:rPr>
            <a:t>Eléments de la stratégie</a:t>
          </a:r>
          <a:endParaRPr lang="fr-FR" sz="2400" dirty="0">
            <a:latin typeface="Bookman Old Style" pitchFamily="18" charset="0"/>
          </a:endParaRPr>
        </a:p>
      </dgm:t>
    </dgm:pt>
    <dgm:pt modelId="{72CBFBEF-0665-44D1-B1BF-5EB38480BF07}" type="parTrans" cxnId="{19D5D1D1-B7CB-4AB0-8A92-4121DEB6D80E}">
      <dgm:prSet/>
      <dgm:spPr/>
      <dgm:t>
        <a:bodyPr/>
        <a:lstStyle/>
        <a:p>
          <a:pPr algn="just"/>
          <a:endParaRPr lang="fr-FR">
            <a:latin typeface="Bookman Old Style" pitchFamily="18" charset="0"/>
          </a:endParaRPr>
        </a:p>
      </dgm:t>
    </dgm:pt>
    <dgm:pt modelId="{28F3AC0A-7389-4636-96CE-05A55149D378}" type="sibTrans" cxnId="{19D5D1D1-B7CB-4AB0-8A92-4121DEB6D80E}">
      <dgm:prSet/>
      <dgm:spPr/>
      <dgm:t>
        <a:bodyPr/>
        <a:lstStyle/>
        <a:p>
          <a:pPr algn="just"/>
          <a:endParaRPr lang="fr-FR">
            <a:latin typeface="Bookman Old Style" pitchFamily="18" charset="0"/>
          </a:endParaRPr>
        </a:p>
      </dgm:t>
    </dgm:pt>
    <dgm:pt modelId="{7C2B0C44-D317-4880-B9F5-CCC9B2363B3F}">
      <dgm:prSet phldrT="[Texte]" custT="1"/>
      <dgm:spPr/>
      <dgm:t>
        <a:bodyPr/>
        <a:lstStyle/>
        <a:p>
          <a:pPr algn="just"/>
          <a:r>
            <a:rPr lang="fr-FR" sz="1700" b="1" dirty="0">
              <a:latin typeface="Bookman Old Style" panose="02050604050505020204" pitchFamily="18" charset="0"/>
            </a:rPr>
            <a:t>Recours prioritaire aux emprunts concessionnels et à ceux libellés en euro afin de réduire le risque de change. </a:t>
          </a:r>
        </a:p>
      </dgm:t>
    </dgm:pt>
    <dgm:pt modelId="{4B6A8B6A-36C6-4939-95F4-DCEE5AEB1600}" type="parTrans" cxnId="{D93D9EDB-EE1E-49F4-BF41-69A48F878A08}">
      <dgm:prSet/>
      <dgm:spPr/>
      <dgm:t>
        <a:bodyPr/>
        <a:lstStyle/>
        <a:p>
          <a:pPr algn="just"/>
          <a:endParaRPr lang="fr-FR">
            <a:latin typeface="Bookman Old Style" pitchFamily="18" charset="0"/>
          </a:endParaRPr>
        </a:p>
      </dgm:t>
    </dgm:pt>
    <dgm:pt modelId="{32DB674D-6BBF-4F88-88BF-2B3C3FEE9937}" type="sibTrans" cxnId="{D93D9EDB-EE1E-49F4-BF41-69A48F878A08}">
      <dgm:prSet/>
      <dgm:spPr/>
      <dgm:t>
        <a:bodyPr/>
        <a:lstStyle/>
        <a:p>
          <a:pPr algn="just"/>
          <a:endParaRPr lang="fr-FR">
            <a:latin typeface="Bookman Old Style" pitchFamily="18" charset="0"/>
          </a:endParaRPr>
        </a:p>
      </dgm:t>
    </dgm:pt>
    <dgm:pt modelId="{731A7A76-9322-4059-AC22-699AFD0A4903}">
      <dgm:prSet phldrT="[Texte]" custT="1"/>
      <dgm:spPr/>
      <dgm:t>
        <a:bodyPr/>
        <a:lstStyle/>
        <a:p>
          <a:pPr algn="just"/>
          <a:r>
            <a:rPr lang="fr-FR" sz="1700" b="1" dirty="0">
              <a:latin typeface="Bookman Old Style" panose="02050604050505020204" pitchFamily="18" charset="0"/>
            </a:rPr>
            <a:t>Recours prudent aux bailleurs non traditionnels pour le financement de projets hautement rentables.</a:t>
          </a:r>
        </a:p>
      </dgm:t>
    </dgm:pt>
    <dgm:pt modelId="{4CF6E3D8-98C1-415E-B5EE-70FACB0ECDB3}" type="parTrans" cxnId="{EE2C44AD-F179-4FFA-8E39-F2CA7EF4ADFC}">
      <dgm:prSet/>
      <dgm:spPr/>
      <dgm:t>
        <a:bodyPr/>
        <a:lstStyle/>
        <a:p>
          <a:pPr algn="just"/>
          <a:endParaRPr lang="fr-FR">
            <a:latin typeface="Bookman Old Style" pitchFamily="18" charset="0"/>
          </a:endParaRPr>
        </a:p>
      </dgm:t>
    </dgm:pt>
    <dgm:pt modelId="{4B765F0E-1ED4-4660-8FC2-21A9356A7879}" type="sibTrans" cxnId="{EE2C44AD-F179-4FFA-8E39-F2CA7EF4ADFC}">
      <dgm:prSet/>
      <dgm:spPr/>
      <dgm:t>
        <a:bodyPr/>
        <a:lstStyle/>
        <a:p>
          <a:pPr algn="just"/>
          <a:endParaRPr lang="fr-FR">
            <a:latin typeface="Bookman Old Style" pitchFamily="18" charset="0"/>
          </a:endParaRPr>
        </a:p>
      </dgm:t>
    </dgm:pt>
    <dgm:pt modelId="{024DEC0A-C425-574F-82CB-9E6FD004F776}">
      <dgm:prSet phldrT="[Texte]" custT="1"/>
      <dgm:spPr/>
      <dgm:t>
        <a:bodyPr/>
        <a:lstStyle/>
        <a:p>
          <a:pPr algn="just"/>
          <a:r>
            <a:rPr lang="fr-FR" sz="1700" b="1" dirty="0">
              <a:latin typeface="Bookman Old Style" pitchFamily="18" charset="0"/>
            </a:rPr>
            <a:t>Orienter les émissions sur le marché intérieur vers des titres de maturité longue (10 ans) afin de réduire le risque de refinancement.</a:t>
          </a:r>
        </a:p>
      </dgm:t>
    </dgm:pt>
    <dgm:pt modelId="{FCA30E06-B63E-9646-8766-0F90C07A1096}" type="parTrans" cxnId="{1636A057-7241-FF44-A615-D6FC19E96E82}">
      <dgm:prSet/>
      <dgm:spPr/>
      <dgm:t>
        <a:bodyPr/>
        <a:lstStyle/>
        <a:p>
          <a:endParaRPr lang="fr-FR"/>
        </a:p>
      </dgm:t>
    </dgm:pt>
    <dgm:pt modelId="{61780230-F139-1349-B404-9C2615179D4D}" type="sibTrans" cxnId="{1636A057-7241-FF44-A615-D6FC19E96E82}">
      <dgm:prSet/>
      <dgm:spPr/>
      <dgm:t>
        <a:bodyPr/>
        <a:lstStyle/>
        <a:p>
          <a:endParaRPr lang="fr-FR"/>
        </a:p>
      </dgm:t>
    </dgm:pt>
    <dgm:pt modelId="{04D4D28C-64BA-45F3-96F5-C1795A881447}" type="pres">
      <dgm:prSet presAssocID="{73A835D2-DAB8-4148-AAEE-BC1391A78A46}" presName="diagram" presStyleCnt="0">
        <dgm:presLayoutVars>
          <dgm:chPref val="1"/>
          <dgm:dir/>
          <dgm:animOne val="branch"/>
          <dgm:animLvl val="lvl"/>
          <dgm:resizeHandles/>
        </dgm:presLayoutVars>
      </dgm:prSet>
      <dgm:spPr/>
      <dgm:t>
        <a:bodyPr/>
        <a:lstStyle/>
        <a:p>
          <a:endParaRPr lang="fr-FR"/>
        </a:p>
      </dgm:t>
    </dgm:pt>
    <dgm:pt modelId="{F0211A78-472E-484D-9699-500585F14EA2}" type="pres">
      <dgm:prSet presAssocID="{7DC45638-84B3-4FD2-9FDC-0864630EC7ED}" presName="root" presStyleCnt="0"/>
      <dgm:spPr/>
    </dgm:pt>
    <dgm:pt modelId="{7667B3C6-938B-4B53-B9EC-E16487A07CC6}" type="pres">
      <dgm:prSet presAssocID="{7DC45638-84B3-4FD2-9FDC-0864630EC7ED}" presName="rootComposite" presStyleCnt="0"/>
      <dgm:spPr/>
    </dgm:pt>
    <dgm:pt modelId="{327BDFA3-BCC5-46B3-BCB8-CCBD8138386C}" type="pres">
      <dgm:prSet presAssocID="{7DC45638-84B3-4FD2-9FDC-0864630EC7ED}" presName="rootText" presStyleLbl="node1" presStyleIdx="0" presStyleCnt="1" custScaleX="374902" custScaleY="51588"/>
      <dgm:spPr/>
      <dgm:t>
        <a:bodyPr/>
        <a:lstStyle/>
        <a:p>
          <a:endParaRPr lang="fr-FR"/>
        </a:p>
      </dgm:t>
    </dgm:pt>
    <dgm:pt modelId="{D6B30A7C-BC5B-488B-86A8-784016B167E9}" type="pres">
      <dgm:prSet presAssocID="{7DC45638-84B3-4FD2-9FDC-0864630EC7ED}" presName="rootConnector" presStyleLbl="node1" presStyleIdx="0" presStyleCnt="1"/>
      <dgm:spPr/>
      <dgm:t>
        <a:bodyPr/>
        <a:lstStyle/>
        <a:p>
          <a:endParaRPr lang="fr-FR"/>
        </a:p>
      </dgm:t>
    </dgm:pt>
    <dgm:pt modelId="{732317E5-AC36-42E9-A35D-3C50196D6F53}" type="pres">
      <dgm:prSet presAssocID="{7DC45638-84B3-4FD2-9FDC-0864630EC7ED}" presName="childShape" presStyleCnt="0"/>
      <dgm:spPr/>
    </dgm:pt>
    <dgm:pt modelId="{ED2EACAC-AD97-4AC9-B36F-1FEA3617EE15}" type="pres">
      <dgm:prSet presAssocID="{4B6A8B6A-36C6-4939-95F4-DCEE5AEB1600}" presName="Name13" presStyleLbl="parChTrans1D2" presStyleIdx="0" presStyleCnt="3"/>
      <dgm:spPr/>
      <dgm:t>
        <a:bodyPr/>
        <a:lstStyle/>
        <a:p>
          <a:endParaRPr lang="fr-FR"/>
        </a:p>
      </dgm:t>
    </dgm:pt>
    <dgm:pt modelId="{82BFF0EB-E2A3-4D26-9C64-FA027C43F867}" type="pres">
      <dgm:prSet presAssocID="{7C2B0C44-D317-4880-B9F5-CCC9B2363B3F}" presName="childText" presStyleLbl="bgAcc1" presStyleIdx="0" presStyleCnt="3" custScaleX="374902" custScaleY="73669">
        <dgm:presLayoutVars>
          <dgm:bulletEnabled val="1"/>
        </dgm:presLayoutVars>
      </dgm:prSet>
      <dgm:spPr/>
      <dgm:t>
        <a:bodyPr/>
        <a:lstStyle/>
        <a:p>
          <a:endParaRPr lang="fr-FR"/>
        </a:p>
      </dgm:t>
    </dgm:pt>
    <dgm:pt modelId="{F74DEE0C-0D6E-4B93-9519-772F4A41273E}" type="pres">
      <dgm:prSet presAssocID="{4CF6E3D8-98C1-415E-B5EE-70FACB0ECDB3}" presName="Name13" presStyleLbl="parChTrans1D2" presStyleIdx="1" presStyleCnt="3"/>
      <dgm:spPr/>
      <dgm:t>
        <a:bodyPr/>
        <a:lstStyle/>
        <a:p>
          <a:endParaRPr lang="fr-FR"/>
        </a:p>
      </dgm:t>
    </dgm:pt>
    <dgm:pt modelId="{0923E04A-0290-4C5D-9E1D-8A5F81DD61E1}" type="pres">
      <dgm:prSet presAssocID="{731A7A76-9322-4059-AC22-699AFD0A4903}" presName="childText" presStyleLbl="bgAcc1" presStyleIdx="1" presStyleCnt="3" custScaleX="374902" custScaleY="69718" custLinFactNeighborX="-879" custLinFactNeighborY="570">
        <dgm:presLayoutVars>
          <dgm:bulletEnabled val="1"/>
        </dgm:presLayoutVars>
      </dgm:prSet>
      <dgm:spPr/>
      <dgm:t>
        <a:bodyPr/>
        <a:lstStyle/>
        <a:p>
          <a:endParaRPr lang="fr-FR"/>
        </a:p>
      </dgm:t>
    </dgm:pt>
    <dgm:pt modelId="{C1ECFEC3-CD47-F544-B4AF-4E0A3AEC871F}" type="pres">
      <dgm:prSet presAssocID="{FCA30E06-B63E-9646-8766-0F90C07A1096}" presName="Name13" presStyleLbl="parChTrans1D2" presStyleIdx="2" presStyleCnt="3"/>
      <dgm:spPr/>
      <dgm:t>
        <a:bodyPr/>
        <a:lstStyle/>
        <a:p>
          <a:endParaRPr lang="fr-FR"/>
        </a:p>
      </dgm:t>
    </dgm:pt>
    <dgm:pt modelId="{F1718DBB-DCF7-1444-9850-305C4136427A}" type="pres">
      <dgm:prSet presAssocID="{024DEC0A-C425-574F-82CB-9E6FD004F776}" presName="childText" presStyleLbl="bgAcc1" presStyleIdx="2" presStyleCnt="3" custScaleX="374902" custScaleY="91369">
        <dgm:presLayoutVars>
          <dgm:bulletEnabled val="1"/>
        </dgm:presLayoutVars>
      </dgm:prSet>
      <dgm:spPr/>
      <dgm:t>
        <a:bodyPr/>
        <a:lstStyle/>
        <a:p>
          <a:endParaRPr lang="fr-FR"/>
        </a:p>
      </dgm:t>
    </dgm:pt>
  </dgm:ptLst>
  <dgm:cxnLst>
    <dgm:cxn modelId="{D93D9EDB-EE1E-49F4-BF41-69A48F878A08}" srcId="{7DC45638-84B3-4FD2-9FDC-0864630EC7ED}" destId="{7C2B0C44-D317-4880-B9F5-CCC9B2363B3F}" srcOrd="0" destOrd="0" parTransId="{4B6A8B6A-36C6-4939-95F4-DCEE5AEB1600}" sibTransId="{32DB674D-6BBF-4F88-88BF-2B3C3FEE9937}"/>
    <dgm:cxn modelId="{484AA9C0-FF69-7C48-A569-365D8285708C}" type="presOf" srcId="{4B6A8B6A-36C6-4939-95F4-DCEE5AEB1600}" destId="{ED2EACAC-AD97-4AC9-B36F-1FEA3617EE15}" srcOrd="0" destOrd="0" presId="urn:microsoft.com/office/officeart/2005/8/layout/hierarchy3"/>
    <dgm:cxn modelId="{D10D0C16-BFF3-DF4C-96A6-A320DB93132D}" type="presOf" srcId="{7DC45638-84B3-4FD2-9FDC-0864630EC7ED}" destId="{327BDFA3-BCC5-46B3-BCB8-CCBD8138386C}" srcOrd="0" destOrd="0" presId="urn:microsoft.com/office/officeart/2005/8/layout/hierarchy3"/>
    <dgm:cxn modelId="{19D5D1D1-B7CB-4AB0-8A92-4121DEB6D80E}" srcId="{73A835D2-DAB8-4148-AAEE-BC1391A78A46}" destId="{7DC45638-84B3-4FD2-9FDC-0864630EC7ED}" srcOrd="0" destOrd="0" parTransId="{72CBFBEF-0665-44D1-B1BF-5EB38480BF07}" sibTransId="{28F3AC0A-7389-4636-96CE-05A55149D378}"/>
    <dgm:cxn modelId="{1DE6AC3A-C06E-2543-90F1-2AC2050FCE60}" type="presOf" srcId="{7C2B0C44-D317-4880-B9F5-CCC9B2363B3F}" destId="{82BFF0EB-E2A3-4D26-9C64-FA027C43F867}" srcOrd="0" destOrd="0" presId="urn:microsoft.com/office/officeart/2005/8/layout/hierarchy3"/>
    <dgm:cxn modelId="{3B1753DB-794C-D546-8E4D-999BF3524BF2}" type="presOf" srcId="{731A7A76-9322-4059-AC22-699AFD0A4903}" destId="{0923E04A-0290-4C5D-9E1D-8A5F81DD61E1}" srcOrd="0" destOrd="0" presId="urn:microsoft.com/office/officeart/2005/8/layout/hierarchy3"/>
    <dgm:cxn modelId="{A036B519-3A8C-E24F-8F11-B644C072FD3B}" type="presOf" srcId="{73A835D2-DAB8-4148-AAEE-BC1391A78A46}" destId="{04D4D28C-64BA-45F3-96F5-C1795A881447}" srcOrd="0" destOrd="0" presId="urn:microsoft.com/office/officeart/2005/8/layout/hierarchy3"/>
    <dgm:cxn modelId="{1D090158-35E7-8D43-A140-EAEF50B3516F}" type="presOf" srcId="{024DEC0A-C425-574F-82CB-9E6FD004F776}" destId="{F1718DBB-DCF7-1444-9850-305C4136427A}" srcOrd="0" destOrd="0" presId="urn:microsoft.com/office/officeart/2005/8/layout/hierarchy3"/>
    <dgm:cxn modelId="{56DB5EC0-757D-164E-BAAE-E4F08D36DE80}" type="presOf" srcId="{4CF6E3D8-98C1-415E-B5EE-70FACB0ECDB3}" destId="{F74DEE0C-0D6E-4B93-9519-772F4A41273E}" srcOrd="0" destOrd="0" presId="urn:microsoft.com/office/officeart/2005/8/layout/hierarchy3"/>
    <dgm:cxn modelId="{1636A057-7241-FF44-A615-D6FC19E96E82}" srcId="{7DC45638-84B3-4FD2-9FDC-0864630EC7ED}" destId="{024DEC0A-C425-574F-82CB-9E6FD004F776}" srcOrd="2" destOrd="0" parTransId="{FCA30E06-B63E-9646-8766-0F90C07A1096}" sibTransId="{61780230-F139-1349-B404-9C2615179D4D}"/>
    <dgm:cxn modelId="{74490FB2-745F-7748-803D-22BB37C7B936}" type="presOf" srcId="{7DC45638-84B3-4FD2-9FDC-0864630EC7ED}" destId="{D6B30A7C-BC5B-488B-86A8-784016B167E9}" srcOrd="1" destOrd="0" presId="urn:microsoft.com/office/officeart/2005/8/layout/hierarchy3"/>
    <dgm:cxn modelId="{EE2C44AD-F179-4FFA-8E39-F2CA7EF4ADFC}" srcId="{7DC45638-84B3-4FD2-9FDC-0864630EC7ED}" destId="{731A7A76-9322-4059-AC22-699AFD0A4903}" srcOrd="1" destOrd="0" parTransId="{4CF6E3D8-98C1-415E-B5EE-70FACB0ECDB3}" sibTransId="{4B765F0E-1ED4-4660-8FC2-21A9356A7879}"/>
    <dgm:cxn modelId="{E639690C-D8D1-6C44-8EF5-F58C3DAED21D}" type="presOf" srcId="{FCA30E06-B63E-9646-8766-0F90C07A1096}" destId="{C1ECFEC3-CD47-F544-B4AF-4E0A3AEC871F}" srcOrd="0" destOrd="0" presId="urn:microsoft.com/office/officeart/2005/8/layout/hierarchy3"/>
    <dgm:cxn modelId="{E0B13B37-5147-6648-B92D-9F10F88DE906}" type="presParOf" srcId="{04D4D28C-64BA-45F3-96F5-C1795A881447}" destId="{F0211A78-472E-484D-9699-500585F14EA2}" srcOrd="0" destOrd="0" presId="urn:microsoft.com/office/officeart/2005/8/layout/hierarchy3"/>
    <dgm:cxn modelId="{C2484C94-8F7E-7A4B-AD23-4A68141857C1}" type="presParOf" srcId="{F0211A78-472E-484D-9699-500585F14EA2}" destId="{7667B3C6-938B-4B53-B9EC-E16487A07CC6}" srcOrd="0" destOrd="0" presId="urn:microsoft.com/office/officeart/2005/8/layout/hierarchy3"/>
    <dgm:cxn modelId="{42F53163-7871-EB46-9647-969E5B402F8C}" type="presParOf" srcId="{7667B3C6-938B-4B53-B9EC-E16487A07CC6}" destId="{327BDFA3-BCC5-46B3-BCB8-CCBD8138386C}" srcOrd="0" destOrd="0" presId="urn:microsoft.com/office/officeart/2005/8/layout/hierarchy3"/>
    <dgm:cxn modelId="{E595FD23-6D51-ED42-B72B-07C68ADA9CA8}" type="presParOf" srcId="{7667B3C6-938B-4B53-B9EC-E16487A07CC6}" destId="{D6B30A7C-BC5B-488B-86A8-784016B167E9}" srcOrd="1" destOrd="0" presId="urn:microsoft.com/office/officeart/2005/8/layout/hierarchy3"/>
    <dgm:cxn modelId="{5A20461D-94B1-3745-95B5-3D7F74DD2886}" type="presParOf" srcId="{F0211A78-472E-484D-9699-500585F14EA2}" destId="{732317E5-AC36-42E9-A35D-3C50196D6F53}" srcOrd="1" destOrd="0" presId="urn:microsoft.com/office/officeart/2005/8/layout/hierarchy3"/>
    <dgm:cxn modelId="{1D10873D-B093-FB4C-ACB7-F7BBCCCAC55E}" type="presParOf" srcId="{732317E5-AC36-42E9-A35D-3C50196D6F53}" destId="{ED2EACAC-AD97-4AC9-B36F-1FEA3617EE15}" srcOrd="0" destOrd="0" presId="urn:microsoft.com/office/officeart/2005/8/layout/hierarchy3"/>
    <dgm:cxn modelId="{0F45D9A2-AB01-A949-A6DD-0B9251BB20F6}" type="presParOf" srcId="{732317E5-AC36-42E9-A35D-3C50196D6F53}" destId="{82BFF0EB-E2A3-4D26-9C64-FA027C43F867}" srcOrd="1" destOrd="0" presId="urn:microsoft.com/office/officeart/2005/8/layout/hierarchy3"/>
    <dgm:cxn modelId="{A81A23C9-4890-1D45-91CB-36E6598F7C87}" type="presParOf" srcId="{732317E5-AC36-42E9-A35D-3C50196D6F53}" destId="{F74DEE0C-0D6E-4B93-9519-772F4A41273E}" srcOrd="2" destOrd="0" presId="urn:microsoft.com/office/officeart/2005/8/layout/hierarchy3"/>
    <dgm:cxn modelId="{EE0BD183-2C5B-BE4A-AFFD-A372ED1811C8}" type="presParOf" srcId="{732317E5-AC36-42E9-A35D-3C50196D6F53}" destId="{0923E04A-0290-4C5D-9E1D-8A5F81DD61E1}" srcOrd="3" destOrd="0" presId="urn:microsoft.com/office/officeart/2005/8/layout/hierarchy3"/>
    <dgm:cxn modelId="{7B846614-A592-9E4C-9BA2-F273F6B56AB2}" type="presParOf" srcId="{732317E5-AC36-42E9-A35D-3C50196D6F53}" destId="{C1ECFEC3-CD47-F544-B4AF-4E0A3AEC871F}" srcOrd="4" destOrd="0" presId="urn:microsoft.com/office/officeart/2005/8/layout/hierarchy3"/>
    <dgm:cxn modelId="{7E951913-0CEF-C04D-82DB-CDFC917C170E}" type="presParOf" srcId="{732317E5-AC36-42E9-A35D-3C50196D6F53}" destId="{F1718DBB-DCF7-1444-9850-305C4136427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12494-2F17-DB46-9642-FDB8C7642E03}">
      <dsp:nvSpPr>
        <dsp:cNvPr id="0" name=""/>
        <dsp:cNvSpPr/>
      </dsp:nvSpPr>
      <dsp:spPr>
        <a:xfrm>
          <a:off x="-6629081" y="-1013743"/>
          <a:ext cx="7889947" cy="7889947"/>
        </a:xfrm>
        <a:prstGeom prst="blockArc">
          <a:avLst>
            <a:gd name="adj1" fmla="val 18900000"/>
            <a:gd name="adj2" fmla="val 2700000"/>
            <a:gd name="adj3" fmla="val 27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6B08B5-FF58-1249-BA98-65D23EB6D0D1}">
      <dsp:nvSpPr>
        <dsp:cNvPr id="0" name=""/>
        <dsp:cNvSpPr/>
      </dsp:nvSpPr>
      <dsp:spPr>
        <a:xfrm>
          <a:off x="659768" y="450706"/>
          <a:ext cx="5606638" cy="9018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5868" tIns="48260" rIns="48260" bIns="48260" numCol="1" spcCol="1270" anchor="ctr" anchorCtr="0">
          <a:noAutofit/>
        </a:bodyPr>
        <a:lstStyle/>
        <a:p>
          <a:pPr lvl="0" algn="l" defTabSz="844550">
            <a:lnSpc>
              <a:spcPct val="90000"/>
            </a:lnSpc>
            <a:spcBef>
              <a:spcPct val="0"/>
            </a:spcBef>
            <a:spcAft>
              <a:spcPct val="35000"/>
            </a:spcAft>
          </a:pPr>
          <a:r>
            <a:rPr lang="fr-FR" sz="1900" kern="1200" dirty="0"/>
            <a:t>Document institué par la loi organique N°2013-14 du 27/09/2013 portant loi des finances</a:t>
          </a:r>
        </a:p>
      </dsp:txBody>
      <dsp:txXfrm>
        <a:off x="659768" y="450706"/>
        <a:ext cx="5606638" cy="901881"/>
      </dsp:txXfrm>
    </dsp:sp>
    <dsp:sp modelId="{F471232C-C4F1-6E45-9E52-98DF74E3D57D}">
      <dsp:nvSpPr>
        <dsp:cNvPr id="0" name=""/>
        <dsp:cNvSpPr/>
      </dsp:nvSpPr>
      <dsp:spPr>
        <a:xfrm>
          <a:off x="96093" y="337970"/>
          <a:ext cx="1127351" cy="11273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267A4B-4380-4546-9D38-B38C04E52BE2}">
      <dsp:nvSpPr>
        <dsp:cNvPr id="0" name=""/>
        <dsp:cNvSpPr/>
      </dsp:nvSpPr>
      <dsp:spPr>
        <a:xfrm>
          <a:off x="1176837" y="1803762"/>
          <a:ext cx="5089569" cy="9018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5868" tIns="48260" rIns="48260" bIns="48260" numCol="1" spcCol="1270" anchor="ctr" anchorCtr="0">
          <a:noAutofit/>
        </a:bodyPr>
        <a:lstStyle/>
        <a:p>
          <a:pPr lvl="0" algn="l" defTabSz="844550">
            <a:lnSpc>
              <a:spcPct val="90000"/>
            </a:lnSpc>
            <a:spcBef>
              <a:spcPct val="0"/>
            </a:spcBef>
            <a:spcAft>
              <a:spcPct val="35000"/>
            </a:spcAft>
          </a:pPr>
          <a:r>
            <a:rPr lang="fr-FR" sz="1900" kern="1200"/>
            <a:t>Principal document support du débat d’orientation du budget de l’Etat, gestion 2018</a:t>
          </a:r>
          <a:endParaRPr lang="fr-FR" sz="1900" kern="1200" dirty="0"/>
        </a:p>
      </dsp:txBody>
      <dsp:txXfrm>
        <a:off x="1176837" y="1803762"/>
        <a:ext cx="5089569" cy="901881"/>
      </dsp:txXfrm>
    </dsp:sp>
    <dsp:sp modelId="{0C09F572-A1E6-D44C-830A-1DD08FA12D6A}">
      <dsp:nvSpPr>
        <dsp:cNvPr id="0" name=""/>
        <dsp:cNvSpPr/>
      </dsp:nvSpPr>
      <dsp:spPr>
        <a:xfrm>
          <a:off x="613162" y="1691026"/>
          <a:ext cx="1127351" cy="11273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A37B47-6796-EF49-9B62-CBDC74545893}">
      <dsp:nvSpPr>
        <dsp:cNvPr id="0" name=""/>
        <dsp:cNvSpPr/>
      </dsp:nvSpPr>
      <dsp:spPr>
        <a:xfrm>
          <a:off x="1176837" y="3156817"/>
          <a:ext cx="5089569" cy="9018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5868" tIns="48260" rIns="48260" bIns="48260" numCol="1" spcCol="1270" anchor="ctr" anchorCtr="0">
          <a:noAutofit/>
        </a:bodyPr>
        <a:lstStyle/>
        <a:p>
          <a:pPr lvl="0" algn="l" defTabSz="844550">
            <a:lnSpc>
              <a:spcPct val="90000"/>
            </a:lnSpc>
            <a:spcBef>
              <a:spcPct val="0"/>
            </a:spcBef>
            <a:spcAft>
              <a:spcPct val="35000"/>
            </a:spcAft>
          </a:pPr>
          <a:r>
            <a:rPr lang="fr-FR" sz="1900" kern="1200" dirty="0"/>
            <a:t>Champ de couverture : Administration centrale, collectivités locales, entreprises publiques et sécurité sociale</a:t>
          </a:r>
        </a:p>
      </dsp:txBody>
      <dsp:txXfrm>
        <a:off x="1176837" y="3156817"/>
        <a:ext cx="5089569" cy="901881"/>
      </dsp:txXfrm>
    </dsp:sp>
    <dsp:sp modelId="{04B0F24B-6288-324D-9C48-B00697B81412}">
      <dsp:nvSpPr>
        <dsp:cNvPr id="0" name=""/>
        <dsp:cNvSpPr/>
      </dsp:nvSpPr>
      <dsp:spPr>
        <a:xfrm>
          <a:off x="613162" y="3044082"/>
          <a:ext cx="1127351" cy="11273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10E1CB-181A-014E-8FAF-1A78FB65FF91}">
      <dsp:nvSpPr>
        <dsp:cNvPr id="0" name=""/>
        <dsp:cNvSpPr/>
      </dsp:nvSpPr>
      <dsp:spPr>
        <a:xfrm>
          <a:off x="659768" y="4509873"/>
          <a:ext cx="5606638" cy="9018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5868" tIns="48260" rIns="48260" bIns="48260" numCol="1" spcCol="1270" anchor="ctr" anchorCtr="0">
          <a:noAutofit/>
        </a:bodyPr>
        <a:lstStyle/>
        <a:p>
          <a:pPr lvl="0" algn="l" defTabSz="844550">
            <a:lnSpc>
              <a:spcPct val="90000"/>
            </a:lnSpc>
            <a:spcBef>
              <a:spcPct val="0"/>
            </a:spcBef>
            <a:spcAft>
              <a:spcPct val="35000"/>
            </a:spcAft>
          </a:pPr>
          <a:r>
            <a:rPr lang="fr-FR" sz="1900" kern="1200" dirty="0"/>
            <a:t>Présente la situation économique, les perspectives et les options de politique économique</a:t>
          </a:r>
        </a:p>
      </dsp:txBody>
      <dsp:txXfrm>
        <a:off x="659768" y="4509873"/>
        <a:ext cx="5606638" cy="901881"/>
      </dsp:txXfrm>
    </dsp:sp>
    <dsp:sp modelId="{12394199-D4B8-2E45-A36E-000C3B00A82D}">
      <dsp:nvSpPr>
        <dsp:cNvPr id="0" name=""/>
        <dsp:cNvSpPr/>
      </dsp:nvSpPr>
      <dsp:spPr>
        <a:xfrm>
          <a:off x="96093" y="4397138"/>
          <a:ext cx="1127351" cy="11273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4E8E9-8C94-4149-BCF5-24FE85A719C3}">
      <dsp:nvSpPr>
        <dsp:cNvPr id="0" name=""/>
        <dsp:cNvSpPr/>
      </dsp:nvSpPr>
      <dsp:spPr>
        <a:xfrm>
          <a:off x="1879476" y="2524854"/>
          <a:ext cx="824030" cy="392163"/>
        </a:xfrm>
        <a:custGeom>
          <a:avLst/>
          <a:gdLst/>
          <a:ahLst/>
          <a:cxnLst/>
          <a:rect l="0" t="0" r="0" b="0"/>
          <a:pathLst>
            <a:path>
              <a:moveTo>
                <a:pt x="0" y="0"/>
              </a:moveTo>
              <a:lnTo>
                <a:pt x="0" y="267248"/>
              </a:lnTo>
              <a:lnTo>
                <a:pt x="824030" y="267248"/>
              </a:lnTo>
              <a:lnTo>
                <a:pt x="824030" y="39216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10E9FC-3A8E-42EF-A39B-1574548BEB7B}">
      <dsp:nvSpPr>
        <dsp:cNvPr id="0" name=""/>
        <dsp:cNvSpPr/>
      </dsp:nvSpPr>
      <dsp:spPr>
        <a:xfrm>
          <a:off x="675483" y="2524854"/>
          <a:ext cx="1203993" cy="392163"/>
        </a:xfrm>
        <a:custGeom>
          <a:avLst/>
          <a:gdLst/>
          <a:ahLst/>
          <a:cxnLst/>
          <a:rect l="0" t="0" r="0" b="0"/>
          <a:pathLst>
            <a:path>
              <a:moveTo>
                <a:pt x="1203993" y="0"/>
              </a:moveTo>
              <a:lnTo>
                <a:pt x="1203993" y="267248"/>
              </a:lnTo>
              <a:lnTo>
                <a:pt x="0" y="267248"/>
              </a:lnTo>
              <a:lnTo>
                <a:pt x="0" y="39216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A8CF77-D8EC-4049-B0EC-B0DEC41A4494}">
      <dsp:nvSpPr>
        <dsp:cNvPr id="0" name=""/>
        <dsp:cNvSpPr/>
      </dsp:nvSpPr>
      <dsp:spPr>
        <a:xfrm>
          <a:off x="719038" y="1668611"/>
          <a:ext cx="2320875" cy="85624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CCD611-9E3F-426C-8D48-1EF5FFC3D6D4}">
      <dsp:nvSpPr>
        <dsp:cNvPr id="0" name=""/>
        <dsp:cNvSpPr/>
      </dsp:nvSpPr>
      <dsp:spPr>
        <a:xfrm>
          <a:off x="868862" y="1810943"/>
          <a:ext cx="2320875" cy="85624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a:latin typeface="Bookman Old Style" pitchFamily="18" charset="0"/>
              <a:cs typeface="Arial" charset="0"/>
            </a:rPr>
            <a:t>Perspectives 2018-2020 en matière de sécurité sociale</a:t>
          </a:r>
          <a:endParaRPr lang="fr-FR" sz="1200" kern="1200" dirty="0">
            <a:latin typeface="Bookman Old Style" pitchFamily="18" charset="0"/>
          </a:endParaRPr>
        </a:p>
      </dsp:txBody>
      <dsp:txXfrm>
        <a:off x="893940" y="1836021"/>
        <a:ext cx="2270719" cy="806086"/>
      </dsp:txXfrm>
    </dsp:sp>
    <dsp:sp modelId="{5CF5696C-2F0F-4185-8A83-A38E6B664E4E}">
      <dsp:nvSpPr>
        <dsp:cNvPr id="0" name=""/>
        <dsp:cNvSpPr/>
      </dsp:nvSpPr>
      <dsp:spPr>
        <a:xfrm>
          <a:off x="1276" y="2917017"/>
          <a:ext cx="1348413" cy="114965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89E933-71F0-4580-A31F-B504605D50C6}">
      <dsp:nvSpPr>
        <dsp:cNvPr id="0" name=""/>
        <dsp:cNvSpPr/>
      </dsp:nvSpPr>
      <dsp:spPr>
        <a:xfrm>
          <a:off x="151100" y="3059350"/>
          <a:ext cx="1348413" cy="1149659"/>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a:latin typeface="Bookman Old Style" pitchFamily="18" charset="0"/>
              <a:cs typeface="Arial" charset="0"/>
            </a:rPr>
            <a:t>Consolidation de l’excédent de la CNSS</a:t>
          </a:r>
          <a:endParaRPr lang="fr-FR" sz="1200" kern="1200" dirty="0">
            <a:latin typeface="Bookman Old Style" pitchFamily="18" charset="0"/>
          </a:endParaRPr>
        </a:p>
      </dsp:txBody>
      <dsp:txXfrm>
        <a:off x="184772" y="3093022"/>
        <a:ext cx="1281069" cy="1082315"/>
      </dsp:txXfrm>
    </dsp:sp>
    <dsp:sp modelId="{0ED4C7F1-22B8-44A5-A24C-D9A106DA73A4}">
      <dsp:nvSpPr>
        <dsp:cNvPr id="0" name=""/>
        <dsp:cNvSpPr/>
      </dsp:nvSpPr>
      <dsp:spPr>
        <a:xfrm>
          <a:off x="1649337" y="2917017"/>
          <a:ext cx="2108338" cy="119870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A4D9A2-EC32-45FF-A6A8-9B933E3A1414}">
      <dsp:nvSpPr>
        <dsp:cNvPr id="0" name=""/>
        <dsp:cNvSpPr/>
      </dsp:nvSpPr>
      <dsp:spPr>
        <a:xfrm>
          <a:off x="1799161" y="3059350"/>
          <a:ext cx="2108338" cy="119870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a:latin typeface="Bookman Old Style" pitchFamily="18" charset="0"/>
              <a:cs typeface="Arial" charset="0"/>
            </a:rPr>
            <a:t>Amélioration de la situation financière du FNRB </a:t>
          </a:r>
          <a:endParaRPr lang="fr-FR" sz="1200" kern="1200" dirty="0">
            <a:latin typeface="Bookman Old Style" pitchFamily="18" charset="0"/>
          </a:endParaRPr>
        </a:p>
      </dsp:txBody>
      <dsp:txXfrm>
        <a:off x="1834270" y="3094459"/>
        <a:ext cx="2038120" cy="11284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0.08282</cdr:x>
      <cdr:y>0.53895</cdr:y>
    </cdr:from>
    <cdr:to>
      <cdr:x>1</cdr:x>
      <cdr:y>0.99449</cdr:y>
    </cdr:to>
    <cdr:sp macro="" textlink="">
      <cdr:nvSpPr>
        <cdr:cNvPr id="2" name="ZoneTexte 1"/>
        <cdr:cNvSpPr txBox="1"/>
      </cdr:nvSpPr>
      <cdr:spPr>
        <a:xfrm xmlns:a="http://schemas.openxmlformats.org/drawingml/2006/main">
          <a:off x="697657" y="2444954"/>
          <a:ext cx="7726251" cy="2066572"/>
        </a:xfrm>
        <a:prstGeom xmlns:a="http://schemas.openxmlformats.org/drawingml/2006/main" prst="rect">
          <a:avLst/>
        </a:prstGeom>
        <a:solidFill xmlns:a="http://schemas.openxmlformats.org/drawingml/2006/main">
          <a:schemeClr val="accent3">
            <a:lumMod val="40000"/>
            <a:lumOff val="60000"/>
            <a:alpha val="35000"/>
          </a:schemeClr>
        </a:solidFill>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0.07322</cdr:x>
      <cdr:y>0.17933</cdr:y>
    </cdr:from>
    <cdr:to>
      <cdr:x>0.98126</cdr:x>
      <cdr:y>0.17933</cdr:y>
    </cdr:to>
    <cdr:cxnSp macro="">
      <cdr:nvCxnSpPr>
        <cdr:cNvPr id="3" name="Connecteur droit 2">
          <a:extLst xmlns:a="http://schemas.openxmlformats.org/drawingml/2006/main">
            <a:ext uri="{FF2B5EF4-FFF2-40B4-BE49-F238E27FC236}">
              <a16:creationId xmlns:a16="http://schemas.microsoft.com/office/drawing/2014/main" xmlns="" id="{A48C9577-09DE-4343-BD59-36D51EDCA24C}"/>
            </a:ext>
          </a:extLst>
        </cdr:cNvPr>
        <cdr:cNvCxnSpPr/>
      </cdr:nvCxnSpPr>
      <cdr:spPr>
        <a:xfrm xmlns:a="http://schemas.openxmlformats.org/drawingml/2006/main">
          <a:off x="553642" y="832556"/>
          <a:ext cx="6865473" cy="0"/>
        </a:xfrm>
        <a:prstGeom xmlns:a="http://schemas.openxmlformats.org/drawingml/2006/main" prst="line">
          <a:avLst/>
        </a:prstGeom>
        <a:ln xmlns:a="http://schemas.openxmlformats.org/drawingml/2006/main">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B287BD3-AD56-DD4E-A706-B04893B42509}" type="datetimeFigureOut">
              <a:rPr lang="fr-FR" smtClean="0"/>
              <a:t>26/06/2017</a:t>
            </a:fld>
            <a:endParaRPr lang="fr-FR"/>
          </a:p>
        </p:txBody>
      </p:sp>
      <p:sp>
        <p:nvSpPr>
          <p:cNvPr id="4" name="Espace réservé du pied de page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797164D1-323C-4241-AABE-BF4533A71261}" type="slidenum">
              <a:rPr lang="fr-FR" smtClean="0"/>
              <a:t>‹N°›</a:t>
            </a:fld>
            <a:endParaRPr lang="fr-FR"/>
          </a:p>
        </p:txBody>
      </p:sp>
    </p:spTree>
    <p:extLst>
      <p:ext uri="{BB962C8B-B14F-4D97-AF65-F5344CB8AC3E}">
        <p14:creationId xmlns:p14="http://schemas.microsoft.com/office/powerpoint/2010/main" val="27154355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20BAC37-ACC5-274E-AF77-F44EB203EB92}" type="datetimeFigureOut">
              <a:rPr lang="fr-FR" smtClean="0"/>
              <a:t>26/06/2017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601C1A71-DBF1-FA45-B7BC-EF1D1F894726}" type="slidenum">
              <a:rPr lang="fr-FR" smtClean="0"/>
              <a:t>‹N°›</a:t>
            </a:fld>
            <a:endParaRPr lang="fr-FR"/>
          </a:p>
        </p:txBody>
      </p:sp>
    </p:spTree>
    <p:extLst>
      <p:ext uri="{BB962C8B-B14F-4D97-AF65-F5344CB8AC3E}">
        <p14:creationId xmlns:p14="http://schemas.microsoft.com/office/powerpoint/2010/main" val="31834428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01C1A71-DBF1-FA45-B7BC-EF1D1F894726}" type="slidenum">
              <a:rPr lang="fr-FR" smtClean="0"/>
              <a:t>1</a:t>
            </a:fld>
            <a:endParaRPr lang="fr-FR"/>
          </a:p>
        </p:txBody>
      </p:sp>
    </p:spTree>
    <p:extLst>
      <p:ext uri="{BB962C8B-B14F-4D97-AF65-F5344CB8AC3E}">
        <p14:creationId xmlns:p14="http://schemas.microsoft.com/office/powerpoint/2010/main" val="84037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7"/>
            <a:ext cx="5438140" cy="565388"/>
          </a:xfrm>
        </p:spPr>
        <p:style>
          <a:lnRef idx="2">
            <a:schemeClr val="accent1"/>
          </a:lnRef>
          <a:fillRef idx="1">
            <a:schemeClr val="lt1"/>
          </a:fillRef>
          <a:effectRef idx="0">
            <a:schemeClr val="accent1"/>
          </a:effectRef>
          <a:fontRef idx="minor">
            <a:schemeClr val="dk1"/>
          </a:fontRef>
        </p:style>
        <p:txBody>
          <a:bodyPr/>
          <a:lstStyle/>
          <a:p>
            <a:r>
              <a:rPr lang="fr-FR" dirty="0"/>
              <a:t>Cette diapositive introduit les chiffres du FMI pour les finances publiques.</a:t>
            </a:r>
          </a:p>
        </p:txBody>
      </p:sp>
      <p:sp>
        <p:nvSpPr>
          <p:cNvPr id="4" name="Espace réservé du numéro de diapositive 3"/>
          <p:cNvSpPr>
            <a:spLocks noGrp="1"/>
          </p:cNvSpPr>
          <p:nvPr>
            <p:ph type="sldNum" sz="quarter" idx="10"/>
          </p:nvPr>
        </p:nvSpPr>
        <p:spPr/>
        <p:txBody>
          <a:bodyPr/>
          <a:lstStyle/>
          <a:p>
            <a:fld id="{601C1A71-DBF1-FA45-B7BC-EF1D1F894726}" type="slidenum">
              <a:rPr lang="fr-FR" smtClean="0"/>
              <a:t>10</a:t>
            </a:fld>
            <a:endParaRPr lang="fr-FR"/>
          </a:p>
        </p:txBody>
      </p:sp>
    </p:spTree>
    <p:extLst>
      <p:ext uri="{BB962C8B-B14F-4D97-AF65-F5344CB8AC3E}">
        <p14:creationId xmlns:p14="http://schemas.microsoft.com/office/powerpoint/2010/main" val="84037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7"/>
            <a:ext cx="5438140" cy="443440"/>
          </a:xfrm>
        </p:spPr>
        <p:style>
          <a:lnRef idx="2">
            <a:schemeClr val="accent1"/>
          </a:lnRef>
          <a:fillRef idx="1">
            <a:schemeClr val="lt1"/>
          </a:fillRef>
          <a:effectRef idx="0">
            <a:schemeClr val="accent1"/>
          </a:effectRef>
          <a:fontRef idx="minor">
            <a:schemeClr val="dk1"/>
          </a:fontRef>
        </p:style>
        <p:txBody>
          <a:bodyPr/>
          <a:lstStyle/>
          <a:p>
            <a:pPr algn="ctr"/>
            <a:r>
              <a:rPr lang="fr-FR" dirty="0"/>
              <a:t>Présentation simplifiée du tableau d’équilibre au sens du FMI.</a:t>
            </a:r>
          </a:p>
        </p:txBody>
      </p:sp>
      <p:sp>
        <p:nvSpPr>
          <p:cNvPr id="4" name="Espace réservé du numéro de diapositive 3"/>
          <p:cNvSpPr>
            <a:spLocks noGrp="1"/>
          </p:cNvSpPr>
          <p:nvPr>
            <p:ph type="sldNum" sz="quarter" idx="10"/>
          </p:nvPr>
        </p:nvSpPr>
        <p:spPr/>
        <p:txBody>
          <a:bodyPr/>
          <a:lstStyle/>
          <a:p>
            <a:fld id="{601C1A71-DBF1-FA45-B7BC-EF1D1F894726}" type="slidenum">
              <a:rPr lang="fr-FR" smtClean="0"/>
              <a:t>11</a:t>
            </a:fld>
            <a:endParaRPr lang="fr-FR"/>
          </a:p>
        </p:txBody>
      </p:sp>
    </p:spTree>
    <p:extLst>
      <p:ext uri="{BB962C8B-B14F-4D97-AF65-F5344CB8AC3E}">
        <p14:creationId xmlns:p14="http://schemas.microsoft.com/office/powerpoint/2010/main" val="84037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601C1A71-DBF1-FA45-B7BC-EF1D1F894726}" type="slidenum">
              <a:rPr lang="fr-FR" smtClean="0"/>
              <a:t>12</a:t>
            </a:fld>
            <a:endParaRPr lang="fr-FR"/>
          </a:p>
        </p:txBody>
      </p:sp>
      <p:sp>
        <p:nvSpPr>
          <p:cNvPr id="5" name="Espace réservé des commentaires 4"/>
          <p:cNvSpPr>
            <a:spLocks noGrp="1"/>
          </p:cNvSpPr>
          <p:nvPr>
            <p:ph type="body" sz="quarter" idx="11"/>
          </p:nvPr>
        </p:nvSpPr>
        <p:spPr>
          <a:xfrm>
            <a:off x="679768" y="4715907"/>
            <a:ext cx="5438140" cy="1975094"/>
          </a:xfrm>
        </p:spPr>
        <p:style>
          <a:lnRef idx="2">
            <a:schemeClr val="accent1"/>
          </a:lnRef>
          <a:fillRef idx="1">
            <a:schemeClr val="lt1"/>
          </a:fillRef>
          <a:effectRef idx="0">
            <a:schemeClr val="accent1"/>
          </a:effectRef>
          <a:fontRef idx="minor">
            <a:schemeClr val="dk1"/>
          </a:fontRef>
        </p:style>
        <p:txBody>
          <a:bodyPr/>
          <a:lstStyle/>
          <a:p>
            <a:pPr>
              <a:spcBef>
                <a:spcPts val="600"/>
              </a:spcBef>
              <a:spcAft>
                <a:spcPts val="600"/>
              </a:spcAft>
            </a:pPr>
            <a:r>
              <a:rPr lang="fr-FR" dirty="0"/>
              <a:t>Le présent graphique présente l’évolution du taux d’endettement sur la période 2012-2017.</a:t>
            </a:r>
          </a:p>
          <a:p>
            <a:pPr>
              <a:spcBef>
                <a:spcPts val="600"/>
              </a:spcBef>
              <a:spcAft>
                <a:spcPts val="600"/>
              </a:spcAft>
            </a:pPr>
            <a:r>
              <a:rPr lang="fr-FR" dirty="0"/>
              <a:t>On peut se rendre compte que de ce que le taux d’endettement reste contenu dans la norme communautaire de 70%.</a:t>
            </a:r>
          </a:p>
          <a:p>
            <a:pPr>
              <a:spcBef>
                <a:spcPts val="600"/>
              </a:spcBef>
              <a:spcAft>
                <a:spcPts val="600"/>
              </a:spcAft>
            </a:pPr>
            <a:r>
              <a:rPr lang="fr-FR" dirty="0"/>
              <a:t>L’analyse de viabilité réalisée par le Fonds Monétaire et les services nationaux révèle que la dette publique du Bénin est viable et que ses finances publiques sont soutenables.</a:t>
            </a:r>
          </a:p>
        </p:txBody>
      </p:sp>
    </p:spTree>
    <p:extLst>
      <p:ext uri="{BB962C8B-B14F-4D97-AF65-F5344CB8AC3E}">
        <p14:creationId xmlns:p14="http://schemas.microsoft.com/office/powerpoint/2010/main" val="84037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6"/>
            <a:ext cx="5438140" cy="4105255"/>
          </a:xfrm>
        </p:spPr>
        <p:style>
          <a:lnRef idx="2">
            <a:schemeClr val="accent1"/>
          </a:lnRef>
          <a:fillRef idx="1">
            <a:schemeClr val="lt1"/>
          </a:fillRef>
          <a:effectRef idx="0">
            <a:schemeClr val="accent1"/>
          </a:effectRef>
          <a:fontRef idx="minor">
            <a:schemeClr val="dk1"/>
          </a:fontRef>
        </p:style>
        <p:txBody>
          <a:bodyPr/>
          <a:lstStyle/>
          <a:p>
            <a:pPr algn="just">
              <a:spcBef>
                <a:spcPts val="600"/>
              </a:spcBef>
              <a:spcAft>
                <a:spcPts val="600"/>
              </a:spcAft>
            </a:pPr>
            <a:r>
              <a:rPr lang="fr-FR" dirty="0"/>
              <a:t>Le graphique montre une amélioration prévue pour 2017 </a:t>
            </a:r>
            <a:r>
              <a:rPr lang="fr-FR" b="1" dirty="0"/>
              <a:t>au niveau des entreprises publiques. </a:t>
            </a:r>
            <a:r>
              <a:rPr lang="fr-FR" dirty="0"/>
              <a:t>Cette amélioration se traduit par une baisse prévisionnelle des subventions pour 2017. </a:t>
            </a:r>
          </a:p>
          <a:p>
            <a:pPr algn="just">
              <a:spcBef>
                <a:spcPts val="600"/>
              </a:spcBef>
              <a:spcAft>
                <a:spcPts val="600"/>
              </a:spcAft>
            </a:pPr>
            <a:r>
              <a:rPr lang="fr-FR" dirty="0"/>
              <a:t>Elle  est le résultat :</a:t>
            </a:r>
          </a:p>
          <a:p>
            <a:pPr marL="171450" indent="-171450" algn="just">
              <a:spcBef>
                <a:spcPts val="600"/>
              </a:spcBef>
              <a:spcAft>
                <a:spcPts val="600"/>
              </a:spcAft>
              <a:buFont typeface="Arial"/>
              <a:buChar char="•"/>
            </a:pPr>
            <a:r>
              <a:rPr lang="fr-FR" dirty="0"/>
              <a:t>du renforcement du suivi des entreprises par le Ministère de l’Economie et des Finances ;</a:t>
            </a:r>
          </a:p>
          <a:p>
            <a:pPr marL="171450" indent="-171450" algn="just">
              <a:spcBef>
                <a:spcPts val="600"/>
              </a:spcBef>
              <a:spcAft>
                <a:spcPts val="600"/>
              </a:spcAft>
              <a:buFont typeface="Arial"/>
              <a:buChar char="•"/>
            </a:pPr>
            <a:r>
              <a:rPr lang="fr-FR" dirty="0"/>
              <a:t>de l’obligation faite aux dirigeants des entreprises d’améliorer leur gestion au risque de voir le Ministère de l’Economie et des Finances prendre le contrôle de leur entreprise.</a:t>
            </a:r>
          </a:p>
          <a:p>
            <a:pPr algn="just">
              <a:spcBef>
                <a:spcPts val="600"/>
              </a:spcBef>
              <a:spcAft>
                <a:spcPts val="600"/>
              </a:spcAft>
            </a:pPr>
            <a:r>
              <a:rPr lang="fr-FR" b="1" dirty="0"/>
              <a:t>Au niveau des offices</a:t>
            </a:r>
            <a:r>
              <a:rPr lang="fr-FR" dirty="0"/>
              <a:t>, la baisse anticipée pour 2017  serait la conséquence d’une meilleure gestion, en particulier :</a:t>
            </a:r>
          </a:p>
          <a:p>
            <a:pPr marL="171450" indent="-171450" algn="just">
              <a:spcBef>
                <a:spcPts val="600"/>
              </a:spcBef>
              <a:spcAft>
                <a:spcPts val="600"/>
              </a:spcAft>
              <a:buFont typeface="Arial"/>
              <a:buChar char="•"/>
            </a:pPr>
            <a:r>
              <a:rPr lang="fr-FR" dirty="0"/>
              <a:t>une exploitation plus efficace des actifs ;</a:t>
            </a:r>
          </a:p>
          <a:p>
            <a:pPr marL="171450" indent="-171450" algn="just">
              <a:spcBef>
                <a:spcPts val="600"/>
              </a:spcBef>
              <a:spcAft>
                <a:spcPts val="600"/>
              </a:spcAft>
              <a:buFont typeface="Arial"/>
              <a:buChar char="•"/>
            </a:pPr>
            <a:r>
              <a:rPr lang="fr-FR" dirty="0"/>
              <a:t>un meilleur ciblage des investissements ; </a:t>
            </a:r>
          </a:p>
          <a:p>
            <a:pPr marL="171450" indent="-171450" algn="just">
              <a:spcBef>
                <a:spcPts val="600"/>
              </a:spcBef>
              <a:spcAft>
                <a:spcPts val="600"/>
              </a:spcAft>
              <a:buFont typeface="Arial"/>
              <a:buChar char="•"/>
            </a:pPr>
            <a:r>
              <a:rPr lang="fr-FR" dirty="0"/>
              <a:t>un renforcement du suivi-évaluation.</a:t>
            </a:r>
          </a:p>
        </p:txBody>
      </p:sp>
      <p:sp>
        <p:nvSpPr>
          <p:cNvPr id="4" name="Espace réservé du numéro de diapositive 3"/>
          <p:cNvSpPr>
            <a:spLocks noGrp="1"/>
          </p:cNvSpPr>
          <p:nvPr>
            <p:ph type="sldNum" sz="quarter" idx="10"/>
          </p:nvPr>
        </p:nvSpPr>
        <p:spPr/>
        <p:txBody>
          <a:bodyPr/>
          <a:lstStyle/>
          <a:p>
            <a:fld id="{601C1A71-DBF1-FA45-B7BC-EF1D1F894726}" type="slidenum">
              <a:rPr lang="fr-FR" smtClean="0"/>
              <a:t>13</a:t>
            </a:fld>
            <a:endParaRPr lang="fr-FR"/>
          </a:p>
        </p:txBody>
      </p:sp>
    </p:spTree>
    <p:extLst>
      <p:ext uri="{BB962C8B-B14F-4D97-AF65-F5344CB8AC3E}">
        <p14:creationId xmlns:p14="http://schemas.microsoft.com/office/powerpoint/2010/main" val="84037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377775"/>
          </a:xfrm>
        </p:spPr>
        <p:style>
          <a:lnRef idx="2">
            <a:schemeClr val="accent1"/>
          </a:lnRef>
          <a:fillRef idx="1">
            <a:schemeClr val="lt1"/>
          </a:fillRef>
          <a:effectRef idx="0">
            <a:schemeClr val="accent1"/>
          </a:effectRef>
          <a:fontRef idx="minor">
            <a:schemeClr val="dk1"/>
          </a:fontRef>
        </p:style>
        <p:txBody>
          <a:bodyPr/>
          <a:lstStyle/>
          <a:p>
            <a:pPr algn="ctr"/>
            <a:r>
              <a:rPr lang="fr-FR" dirty="0"/>
              <a:t>Chiffres obtenus de la Commission Nationale des Finances Locales (CONAFIL)</a:t>
            </a:r>
          </a:p>
        </p:txBody>
      </p:sp>
      <p:sp>
        <p:nvSpPr>
          <p:cNvPr id="4" name="Espace réservé du numéro de diapositive 3"/>
          <p:cNvSpPr>
            <a:spLocks noGrp="1"/>
          </p:cNvSpPr>
          <p:nvPr>
            <p:ph type="sldNum" sz="quarter" idx="10"/>
          </p:nvPr>
        </p:nvSpPr>
        <p:spPr/>
        <p:txBody>
          <a:bodyPr/>
          <a:lstStyle/>
          <a:p>
            <a:fld id="{601C1A71-DBF1-FA45-B7BC-EF1D1F894726}" type="slidenum">
              <a:rPr lang="fr-FR" smtClean="0"/>
              <a:t>14</a:t>
            </a:fld>
            <a:endParaRPr lang="fr-FR"/>
          </a:p>
        </p:txBody>
      </p:sp>
    </p:spTree>
    <p:extLst>
      <p:ext uri="{BB962C8B-B14F-4D97-AF65-F5344CB8AC3E}">
        <p14:creationId xmlns:p14="http://schemas.microsoft.com/office/powerpoint/2010/main" val="84037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7"/>
            <a:ext cx="5438140" cy="781851"/>
          </a:xfrm>
        </p:spPr>
        <p:style>
          <a:lnRef idx="2">
            <a:schemeClr val="accent1"/>
          </a:lnRef>
          <a:fillRef idx="1">
            <a:schemeClr val="lt1"/>
          </a:fillRef>
          <a:effectRef idx="0">
            <a:schemeClr val="accent1"/>
          </a:effectRef>
          <a:fontRef idx="minor">
            <a:schemeClr val="dk1"/>
          </a:fontRef>
        </p:style>
        <p:txBody>
          <a:bodyPr/>
          <a:lstStyle/>
          <a:p>
            <a:pPr algn="just"/>
            <a:r>
              <a:rPr lang="fr-FR" dirty="0"/>
              <a:t>Au niveau de la Sécurité Sociale, les chiffres montrent que la situation financière de la CNSS reste robuste avec des résultats annuels compris entre 54,7 milliards FCFA et 61,4 milliards FCFA. </a:t>
            </a:r>
          </a:p>
        </p:txBody>
      </p:sp>
      <p:sp>
        <p:nvSpPr>
          <p:cNvPr id="4" name="Espace réservé du numéro de diapositive 3"/>
          <p:cNvSpPr>
            <a:spLocks noGrp="1"/>
          </p:cNvSpPr>
          <p:nvPr>
            <p:ph type="sldNum" sz="quarter" idx="10"/>
          </p:nvPr>
        </p:nvSpPr>
        <p:spPr/>
        <p:txBody>
          <a:bodyPr/>
          <a:lstStyle/>
          <a:p>
            <a:fld id="{601C1A71-DBF1-FA45-B7BC-EF1D1F894726}" type="slidenum">
              <a:rPr lang="fr-FR" smtClean="0"/>
              <a:t>15</a:t>
            </a:fld>
            <a:endParaRPr lang="fr-FR"/>
          </a:p>
        </p:txBody>
      </p:sp>
    </p:spTree>
    <p:extLst>
      <p:ext uri="{BB962C8B-B14F-4D97-AF65-F5344CB8AC3E}">
        <p14:creationId xmlns:p14="http://schemas.microsoft.com/office/powerpoint/2010/main" val="84037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7"/>
            <a:ext cx="5438140" cy="1064694"/>
          </a:xfrm>
        </p:spPr>
        <p:style>
          <a:lnRef idx="2">
            <a:schemeClr val="accent1"/>
          </a:lnRef>
          <a:fillRef idx="1">
            <a:schemeClr val="lt1"/>
          </a:fillRef>
          <a:effectRef idx="0">
            <a:schemeClr val="accent1"/>
          </a:effectRef>
          <a:fontRef idx="minor">
            <a:schemeClr val="dk1"/>
          </a:fontRef>
        </p:style>
        <p:txBody>
          <a:bodyPr/>
          <a:lstStyle/>
          <a:p>
            <a:pPr>
              <a:spcBef>
                <a:spcPts val="600"/>
              </a:spcBef>
              <a:spcAft>
                <a:spcPts val="600"/>
              </a:spcAft>
            </a:pPr>
            <a:r>
              <a:rPr lang="fr-FR" dirty="0"/>
              <a:t>Au niveau du FNRB, à l’instar des années antérieures, il est noté un résultat déficitaire.</a:t>
            </a:r>
          </a:p>
          <a:p>
            <a:pPr>
              <a:spcBef>
                <a:spcPts val="600"/>
              </a:spcBef>
              <a:spcAft>
                <a:spcPts val="600"/>
              </a:spcAft>
            </a:pPr>
            <a:r>
              <a:rPr lang="fr-FR" dirty="0"/>
              <a:t>Cependant, une amélioration est notée à partir de 2017 et devrait se poursuivre les années à venir.</a:t>
            </a:r>
          </a:p>
        </p:txBody>
      </p:sp>
      <p:sp>
        <p:nvSpPr>
          <p:cNvPr id="4" name="Espace réservé du numéro de diapositive 3"/>
          <p:cNvSpPr>
            <a:spLocks noGrp="1"/>
          </p:cNvSpPr>
          <p:nvPr>
            <p:ph type="sldNum" sz="quarter" idx="10"/>
          </p:nvPr>
        </p:nvSpPr>
        <p:spPr/>
        <p:txBody>
          <a:bodyPr/>
          <a:lstStyle/>
          <a:p>
            <a:fld id="{601C1A71-DBF1-FA45-B7BC-EF1D1F894726}" type="slidenum">
              <a:rPr lang="fr-FR" smtClean="0"/>
              <a:t>16</a:t>
            </a:fld>
            <a:endParaRPr lang="fr-FR"/>
          </a:p>
        </p:txBody>
      </p:sp>
    </p:spTree>
    <p:extLst>
      <p:ext uri="{BB962C8B-B14F-4D97-AF65-F5344CB8AC3E}">
        <p14:creationId xmlns:p14="http://schemas.microsoft.com/office/powerpoint/2010/main" val="84037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01C1A71-DBF1-FA45-B7BC-EF1D1F894726}" type="slidenum">
              <a:rPr lang="fr-FR" smtClean="0"/>
              <a:t>17</a:t>
            </a:fld>
            <a:endParaRPr lang="fr-FR"/>
          </a:p>
        </p:txBody>
      </p:sp>
    </p:spTree>
    <p:extLst>
      <p:ext uri="{BB962C8B-B14F-4D97-AF65-F5344CB8AC3E}">
        <p14:creationId xmlns:p14="http://schemas.microsoft.com/office/powerpoint/2010/main" val="84037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7"/>
            <a:ext cx="5438140" cy="1533152"/>
          </a:xfrm>
        </p:spPr>
        <p:style>
          <a:lnRef idx="2">
            <a:schemeClr val="accent1"/>
          </a:lnRef>
          <a:fillRef idx="1">
            <a:schemeClr val="lt1"/>
          </a:fillRef>
          <a:effectRef idx="0">
            <a:schemeClr val="accent1"/>
          </a:effectRef>
          <a:fontRef idx="minor">
            <a:schemeClr val="dk1"/>
          </a:fontRef>
        </p:style>
        <p:txBody>
          <a:bodyPr/>
          <a:lstStyle/>
          <a:p>
            <a:pPr algn="just">
              <a:spcBef>
                <a:spcPts val="600"/>
              </a:spcBef>
              <a:spcAft>
                <a:spcPts val="600"/>
              </a:spcAft>
            </a:pPr>
            <a:r>
              <a:rPr lang="fr-FR" dirty="0"/>
              <a:t>Le budget 2018 sera principalement marqué par une accélération dans la mise en œuvre du Programme d’Actions du Gouvernement.</a:t>
            </a:r>
          </a:p>
          <a:p>
            <a:pPr lvl="0" algn="just">
              <a:spcBef>
                <a:spcPts val="600"/>
              </a:spcBef>
              <a:spcAft>
                <a:spcPts val="600"/>
              </a:spcAft>
            </a:pPr>
            <a:r>
              <a:rPr lang="fr-FR" dirty="0"/>
              <a:t>Le Bénin a reçu à cet effet un accompagnement du FMI dans la mise du PAG à travers la signature, le 07/04/2017, d’un accord triennal au titre de la Facilité Elargie de Crédit (FEC) pour un montant équivalant à 111,42 millions de DTS (environ 151,03 millions de dollars).</a:t>
            </a:r>
          </a:p>
          <a:p>
            <a:endParaRPr lang="fr-FR" dirty="0"/>
          </a:p>
        </p:txBody>
      </p:sp>
      <p:sp>
        <p:nvSpPr>
          <p:cNvPr id="4" name="Espace réservé du numéro de diapositive 3"/>
          <p:cNvSpPr>
            <a:spLocks noGrp="1"/>
          </p:cNvSpPr>
          <p:nvPr>
            <p:ph type="sldNum" sz="quarter" idx="10"/>
          </p:nvPr>
        </p:nvSpPr>
        <p:spPr/>
        <p:txBody>
          <a:bodyPr/>
          <a:lstStyle/>
          <a:p>
            <a:fld id="{601C1A71-DBF1-FA45-B7BC-EF1D1F894726}" type="slidenum">
              <a:rPr lang="fr-FR" smtClean="0"/>
              <a:t>18</a:t>
            </a:fld>
            <a:endParaRPr lang="fr-FR"/>
          </a:p>
        </p:txBody>
      </p:sp>
    </p:spTree>
    <p:extLst>
      <p:ext uri="{BB962C8B-B14F-4D97-AF65-F5344CB8AC3E}">
        <p14:creationId xmlns:p14="http://schemas.microsoft.com/office/powerpoint/2010/main" val="2407190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7"/>
            <a:ext cx="5438140" cy="746495"/>
          </a:xfrm>
        </p:spPr>
        <p:style>
          <a:lnRef idx="2">
            <a:schemeClr val="accent1"/>
          </a:lnRef>
          <a:fillRef idx="1">
            <a:schemeClr val="lt1"/>
          </a:fillRef>
          <a:effectRef idx="0">
            <a:schemeClr val="accent1"/>
          </a:effectRef>
          <a:fontRef idx="minor">
            <a:schemeClr val="dk1"/>
          </a:fontRef>
        </p:style>
        <p:txBody>
          <a:bodyPr/>
          <a:lstStyle/>
          <a:p>
            <a:pPr algn="just">
              <a:spcBef>
                <a:spcPts val="600"/>
              </a:spcBef>
              <a:spcAft>
                <a:spcPts val="600"/>
              </a:spcAft>
            </a:pPr>
            <a:r>
              <a:rPr lang="fr-FR" dirty="0"/>
              <a:t>L’objectif global du budget 2018 et à moyen terme sera le même que celui du PAG, c’est-à-dire, « Relancer de façon durable le développement économique et social du Bénin »</a:t>
            </a:r>
          </a:p>
        </p:txBody>
      </p:sp>
      <p:sp>
        <p:nvSpPr>
          <p:cNvPr id="4" name="Espace réservé du numéro de diapositive 3"/>
          <p:cNvSpPr>
            <a:spLocks noGrp="1"/>
          </p:cNvSpPr>
          <p:nvPr>
            <p:ph type="sldNum" sz="quarter" idx="10"/>
          </p:nvPr>
        </p:nvSpPr>
        <p:spPr/>
        <p:txBody>
          <a:bodyPr/>
          <a:lstStyle/>
          <a:p>
            <a:fld id="{1CDA326B-A0FA-4FC3-A6FE-CAACA7EE0B6B}" type="slidenum">
              <a:rPr lang="fr-FR" smtClean="0"/>
              <a:pPr/>
              <a:t>19</a:t>
            </a:fld>
            <a:endParaRPr lang="fr-FR"/>
          </a:p>
        </p:txBody>
      </p:sp>
    </p:spTree>
    <p:extLst>
      <p:ext uri="{BB962C8B-B14F-4D97-AF65-F5344CB8AC3E}">
        <p14:creationId xmlns:p14="http://schemas.microsoft.com/office/powerpoint/2010/main" val="345804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7"/>
            <a:ext cx="5438140" cy="640433"/>
          </a:xfrm>
        </p:spPr>
        <p:style>
          <a:lnRef idx="2">
            <a:schemeClr val="accent1"/>
          </a:lnRef>
          <a:fillRef idx="1">
            <a:schemeClr val="lt1"/>
          </a:fillRef>
          <a:effectRef idx="0">
            <a:schemeClr val="accent1"/>
          </a:effectRef>
          <a:fontRef idx="minor">
            <a:schemeClr val="dk1"/>
          </a:fontRef>
        </p:style>
        <p:txBody>
          <a:bodyPr/>
          <a:lstStyle/>
          <a:p>
            <a:r>
              <a:rPr lang="fr-FR" dirty="0"/>
              <a:t>La présente diapositive retrace l’origine du DPBEP, son utilité, son champ et son contenu.</a:t>
            </a:r>
          </a:p>
        </p:txBody>
      </p:sp>
      <p:sp>
        <p:nvSpPr>
          <p:cNvPr id="4" name="Espace réservé du numéro de diapositive 3"/>
          <p:cNvSpPr>
            <a:spLocks noGrp="1"/>
          </p:cNvSpPr>
          <p:nvPr>
            <p:ph type="sldNum" sz="quarter" idx="10"/>
          </p:nvPr>
        </p:nvSpPr>
        <p:spPr/>
        <p:txBody>
          <a:bodyPr/>
          <a:lstStyle/>
          <a:p>
            <a:fld id="{601C1A71-DBF1-FA45-B7BC-EF1D1F894726}" type="slidenum">
              <a:rPr lang="fr-FR" smtClean="0"/>
              <a:t>2</a:t>
            </a:fld>
            <a:endParaRPr lang="fr-FR"/>
          </a:p>
        </p:txBody>
      </p:sp>
    </p:spTree>
    <p:extLst>
      <p:ext uri="{BB962C8B-B14F-4D97-AF65-F5344CB8AC3E}">
        <p14:creationId xmlns:p14="http://schemas.microsoft.com/office/powerpoint/2010/main" val="84037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7"/>
            <a:ext cx="5438140" cy="578557"/>
          </a:xfrm>
        </p:spPr>
        <p:style>
          <a:lnRef idx="2">
            <a:schemeClr val="accent1"/>
          </a:lnRef>
          <a:fillRef idx="1">
            <a:schemeClr val="lt1"/>
          </a:fillRef>
          <a:effectRef idx="0">
            <a:schemeClr val="accent1"/>
          </a:effectRef>
          <a:fontRef idx="minor">
            <a:schemeClr val="dk1"/>
          </a:fontRef>
        </p:style>
        <p:txBody>
          <a:bodyPr/>
          <a:lstStyle/>
          <a:p>
            <a:r>
              <a:rPr lang="fr-FR" dirty="0"/>
              <a:t>Les piliers retenus à cet effet sont ceux présentés sur la diapositive et dont l’ambition est de révéler le Bénin aux Béninois et au monde.</a:t>
            </a:r>
          </a:p>
        </p:txBody>
      </p:sp>
      <p:sp>
        <p:nvSpPr>
          <p:cNvPr id="4" name="Espace réservé du numéro de diapositive 3"/>
          <p:cNvSpPr>
            <a:spLocks noGrp="1"/>
          </p:cNvSpPr>
          <p:nvPr>
            <p:ph type="sldNum" sz="quarter" idx="10"/>
          </p:nvPr>
        </p:nvSpPr>
        <p:spPr/>
        <p:txBody>
          <a:bodyPr/>
          <a:lstStyle/>
          <a:p>
            <a:fld id="{1CDA326B-A0FA-4FC3-A6FE-CAACA7EE0B6B}" type="slidenum">
              <a:rPr lang="fr-FR" smtClean="0"/>
              <a:pPr/>
              <a:t>20</a:t>
            </a:fld>
            <a:endParaRPr lang="fr-FR"/>
          </a:p>
        </p:txBody>
      </p:sp>
    </p:spTree>
    <p:extLst>
      <p:ext uri="{BB962C8B-B14F-4D97-AF65-F5344CB8AC3E}">
        <p14:creationId xmlns:p14="http://schemas.microsoft.com/office/powerpoint/2010/main" val="3458043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6"/>
            <a:ext cx="5438140" cy="3371630"/>
          </a:xfrm>
        </p:spPr>
        <p:style>
          <a:lnRef idx="2">
            <a:schemeClr val="accent1"/>
          </a:lnRef>
          <a:fillRef idx="1">
            <a:schemeClr val="lt1"/>
          </a:fillRef>
          <a:effectRef idx="0">
            <a:schemeClr val="accent1"/>
          </a:effectRef>
          <a:fontRef idx="minor">
            <a:schemeClr val="dk1"/>
          </a:fontRef>
        </p:style>
        <p:txBody>
          <a:bodyPr/>
          <a:lstStyle/>
          <a:p>
            <a:pPr>
              <a:spcBef>
                <a:spcPts val="600"/>
              </a:spcBef>
              <a:spcAft>
                <a:spcPts val="600"/>
              </a:spcAft>
            </a:pPr>
            <a:r>
              <a:rPr lang="fr-FR" dirty="0"/>
              <a:t>En ce que la croissance économique prévisionnelle, le présent graphique présente les deux scénarii réalisés pour le profil de croissance à moyen terme.</a:t>
            </a:r>
          </a:p>
          <a:p>
            <a:pPr marL="171450" indent="-171450">
              <a:spcBef>
                <a:spcPts val="600"/>
              </a:spcBef>
              <a:spcAft>
                <a:spcPts val="600"/>
              </a:spcAft>
              <a:buFont typeface="Arial"/>
              <a:buChar char="•"/>
            </a:pPr>
            <a:r>
              <a:rPr lang="fr-FR" dirty="0"/>
              <a:t>Le scénario de référence affiche de la prudence dans les prévisions de croissance. Il est conforme au Programme Economique et Financier convenu avec le Fonds Monétaire International et prend en considération les différentes incertitudes auxquelles est soumise l’économie dont, entre autres, l’évolution du cours des matières premières sur le marché international, les aléas climatiques, une célérité moins que prévue dans la mise en œuvre des différentes réformes économiques, etc. ;</a:t>
            </a:r>
          </a:p>
          <a:p>
            <a:pPr marL="171450" indent="-171450" algn="just">
              <a:spcBef>
                <a:spcPts val="600"/>
              </a:spcBef>
              <a:spcAft>
                <a:spcPts val="600"/>
              </a:spcAft>
              <a:buFont typeface="Arial"/>
              <a:buChar char="•"/>
            </a:pPr>
            <a:r>
              <a:rPr lang="fr-FR" dirty="0"/>
              <a:t>Le scénario alternatif considère une issue favorable quant aux risques qui pèsent sur l’économie. Ainsi, ce scénario suppose une célérité satisfaisante dans la mise en œuvre du Programme d’Actions du Gouvernement et de ses réformes économiques, une évolution favorable des cours des matières premières sur le marché international ainsi que des conditions climatiques avantageuses.</a:t>
            </a:r>
          </a:p>
          <a:p>
            <a:pPr marL="171450" indent="-171450">
              <a:spcBef>
                <a:spcPts val="600"/>
              </a:spcBef>
              <a:spcAft>
                <a:spcPts val="600"/>
              </a:spcAft>
              <a:buFont typeface="Arial"/>
              <a:buChar char="•"/>
            </a:pPr>
            <a:endParaRPr lang="fr-FR" dirty="0"/>
          </a:p>
        </p:txBody>
      </p:sp>
      <p:sp>
        <p:nvSpPr>
          <p:cNvPr id="4" name="Espace réservé du numéro de diapositive 3"/>
          <p:cNvSpPr>
            <a:spLocks noGrp="1"/>
          </p:cNvSpPr>
          <p:nvPr>
            <p:ph type="sldNum" sz="quarter" idx="10"/>
          </p:nvPr>
        </p:nvSpPr>
        <p:spPr/>
        <p:txBody>
          <a:bodyPr/>
          <a:lstStyle/>
          <a:p>
            <a:fld id="{1CDA326B-A0FA-4FC3-A6FE-CAACA7EE0B6B}" type="slidenum">
              <a:rPr lang="fr-FR" smtClean="0"/>
              <a:pPr/>
              <a:t>21</a:t>
            </a:fld>
            <a:endParaRPr lang="fr-FR"/>
          </a:p>
        </p:txBody>
      </p:sp>
    </p:spTree>
    <p:extLst>
      <p:ext uri="{BB962C8B-B14F-4D97-AF65-F5344CB8AC3E}">
        <p14:creationId xmlns:p14="http://schemas.microsoft.com/office/powerpoint/2010/main" val="3458043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7"/>
            <a:ext cx="5438140" cy="640433"/>
          </a:xfrm>
        </p:spPr>
        <p:style>
          <a:lnRef idx="2">
            <a:schemeClr val="accent1"/>
          </a:lnRef>
          <a:fillRef idx="1">
            <a:schemeClr val="lt1"/>
          </a:fillRef>
          <a:effectRef idx="0">
            <a:schemeClr val="accent1"/>
          </a:effectRef>
          <a:fontRef idx="minor">
            <a:schemeClr val="dk1"/>
          </a:fontRef>
        </p:style>
        <p:txBody>
          <a:bodyPr>
            <a:noAutofit/>
          </a:bodyPr>
          <a:lstStyle/>
          <a:p>
            <a:pPr marL="180340" marR="180340" lvl="0" indent="0" algn="just" defTabSz="914400" rtl="0" eaLnBrk="1" fontAlgn="auto" latinLnBrk="0" hangingPunct="1">
              <a:spcBef>
                <a:spcPts val="600"/>
              </a:spcBef>
              <a:spcAft>
                <a:spcPts val="600"/>
              </a:spcAft>
              <a:buClrTx/>
              <a:buSzTx/>
              <a:buFontTx/>
              <a:buNone/>
              <a:tabLst/>
              <a:defRPr/>
            </a:pPr>
            <a:r>
              <a:rPr kumimoji="0" lang="fr-FR" b="0" i="0" u="none" strike="noStrike" kern="1200" cap="none" spc="0" normalizeH="0" baseline="0" noProof="0" dirty="0">
                <a:ln>
                  <a:noFill/>
                </a:ln>
                <a:solidFill>
                  <a:prstClr val="black"/>
                </a:solidFill>
                <a:effectLst/>
                <a:uLnTx/>
                <a:uFillTx/>
                <a:latin typeface="Arial"/>
                <a:ea typeface="Times New Roman"/>
              </a:rPr>
              <a:t>A partir de 2018, la croissance de l’économie sera essentiellement</a:t>
            </a:r>
            <a:r>
              <a:rPr kumimoji="0" lang="fr-FR" b="0" i="0" u="none" strike="noStrike" kern="1200" cap="none" spc="0" normalizeH="0" noProof="0" dirty="0">
                <a:ln>
                  <a:noFill/>
                </a:ln>
                <a:solidFill>
                  <a:prstClr val="black"/>
                </a:solidFill>
                <a:effectLst/>
                <a:uLnTx/>
                <a:uFillTx/>
                <a:latin typeface="Arial"/>
                <a:ea typeface="Times New Roman"/>
              </a:rPr>
              <a:t> portée par la mise en œuvre du PAG à travers les différents projets sectoriels</a:t>
            </a:r>
          </a:p>
        </p:txBody>
      </p:sp>
      <p:sp>
        <p:nvSpPr>
          <p:cNvPr id="4" name="Espace réservé du numéro de diapositive 3"/>
          <p:cNvSpPr>
            <a:spLocks noGrp="1"/>
          </p:cNvSpPr>
          <p:nvPr>
            <p:ph type="sldNum" sz="quarter" idx="10"/>
          </p:nvPr>
        </p:nvSpPr>
        <p:spPr/>
        <p:txBody>
          <a:bodyPr/>
          <a:lstStyle/>
          <a:p>
            <a:fld id="{D008B109-531B-448F-A99F-E09EDB79BA96}" type="slidenum">
              <a:rPr lang="fr-FR"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53979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2638507"/>
          </a:xfrm>
        </p:spPr>
        <p:style>
          <a:lnRef idx="2">
            <a:schemeClr val="accent1"/>
          </a:lnRef>
          <a:fillRef idx="1">
            <a:schemeClr val="lt1"/>
          </a:fillRef>
          <a:effectRef idx="0">
            <a:schemeClr val="accent1"/>
          </a:effectRef>
          <a:fontRef idx="minor">
            <a:schemeClr val="dk1"/>
          </a:fontRef>
        </p:style>
        <p:txBody>
          <a:bodyPr>
            <a:normAutofit/>
          </a:bodyPr>
          <a:lstStyle/>
          <a:p>
            <a:pPr marL="180340" marR="180340" lvl="0" indent="0" algn="just" defTabSz="914400" rtl="0" eaLnBrk="1" fontAlgn="auto" latinLnBrk="0" hangingPunct="1">
              <a:spcBef>
                <a:spcPts val="600"/>
              </a:spcBef>
              <a:spcAft>
                <a:spcPts val="60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Arial"/>
                <a:ea typeface="Times New Roman"/>
                <a:cs typeface="+mn-cs"/>
              </a:rPr>
              <a:t>Les prévisions de croissance sont toutefois sujettes à nombre d’incertitudes présentées</a:t>
            </a:r>
            <a:r>
              <a:rPr kumimoji="0" lang="fr-FR" sz="1050" b="0" i="0" u="none" strike="noStrike" kern="1200" cap="none" spc="0" normalizeH="0" noProof="0" dirty="0">
                <a:ln>
                  <a:noFill/>
                </a:ln>
                <a:solidFill>
                  <a:prstClr val="black"/>
                </a:solidFill>
                <a:effectLst/>
                <a:uLnTx/>
                <a:uFillTx/>
                <a:latin typeface="Arial"/>
                <a:ea typeface="Times New Roman"/>
                <a:cs typeface="+mn-cs"/>
              </a:rPr>
              <a:t> dans le </a:t>
            </a:r>
            <a:r>
              <a:rPr kumimoji="0" lang="fr-FR" sz="1050" b="0" i="0" u="none" strike="noStrike" kern="1200" cap="none" spc="0" normalizeH="0" noProof="0" dirty="0" err="1">
                <a:ln>
                  <a:noFill/>
                </a:ln>
                <a:solidFill>
                  <a:prstClr val="black"/>
                </a:solidFill>
                <a:effectLst/>
                <a:uLnTx/>
                <a:uFillTx/>
                <a:latin typeface="Arial"/>
                <a:ea typeface="Times New Roman"/>
                <a:cs typeface="+mn-cs"/>
              </a:rPr>
              <a:t>slide</a:t>
            </a:r>
            <a:r>
              <a:rPr kumimoji="0" lang="fr-FR" sz="1050" b="0" i="0" u="none" strike="noStrike" kern="1200" cap="none" spc="0" normalizeH="0" noProof="0" dirty="0">
                <a:ln>
                  <a:noFill/>
                </a:ln>
                <a:solidFill>
                  <a:prstClr val="black"/>
                </a:solidFill>
                <a:effectLst/>
                <a:uLnTx/>
                <a:uFillTx/>
                <a:latin typeface="Arial"/>
                <a:ea typeface="Times New Roman"/>
                <a:cs typeface="+mn-cs"/>
              </a:rPr>
              <a:t>.</a:t>
            </a:r>
          </a:p>
          <a:p>
            <a:pPr marL="180340" marR="180340" lvl="0" indent="0" algn="just" defTabSz="914400" rtl="0" eaLnBrk="1" fontAlgn="auto" latinLnBrk="0" hangingPunct="1">
              <a:spcBef>
                <a:spcPts val="600"/>
              </a:spcBef>
              <a:spcAft>
                <a:spcPts val="600"/>
              </a:spcAft>
              <a:buClrTx/>
              <a:buSzTx/>
              <a:buFontTx/>
              <a:buNone/>
              <a:tabLst/>
              <a:defRPr/>
            </a:pPr>
            <a:r>
              <a:rPr lang="fr-FR" sz="1050" dirty="0">
                <a:solidFill>
                  <a:prstClr val="black"/>
                </a:solidFill>
                <a:latin typeface="Arial"/>
                <a:ea typeface="Times New Roman"/>
              </a:rPr>
              <a:t>Face à ces incertitudes, le PAG vise à multiplier les ressorts de l’économie afin de la rendre plus résiliente.</a:t>
            </a:r>
          </a:p>
          <a:p>
            <a:pPr marL="180340" marR="180340" lvl="0" indent="0" algn="just" defTabSz="914400" rtl="0" eaLnBrk="1" fontAlgn="auto" latinLnBrk="0" hangingPunct="1">
              <a:spcBef>
                <a:spcPts val="600"/>
              </a:spcBef>
              <a:spcAft>
                <a:spcPts val="600"/>
              </a:spcAft>
              <a:buClrTx/>
              <a:buSzTx/>
              <a:buFontTx/>
              <a:buNone/>
              <a:tabLst/>
              <a:defRPr/>
            </a:pPr>
            <a:r>
              <a:rPr kumimoji="0" lang="fr-FR" sz="1050" b="0" i="0" u="none" strike="noStrike" kern="1200" cap="none" spc="0" normalizeH="0" noProof="0" dirty="0">
                <a:ln>
                  <a:noFill/>
                </a:ln>
                <a:solidFill>
                  <a:prstClr val="black"/>
                </a:solidFill>
                <a:effectLst/>
                <a:uLnTx/>
                <a:uFillTx/>
                <a:latin typeface="Arial"/>
                <a:ea typeface="Times New Roman"/>
                <a:cs typeface="+mn-cs"/>
              </a:rPr>
              <a:t>De même, pour faire spécifiquement face aux changements climatiques, le PAG a prévu, entre autres, </a:t>
            </a:r>
          </a:p>
          <a:p>
            <a:pPr marL="351790" marR="180340" lvl="0" indent="-171450" algn="just" defTabSz="914400" rtl="0" eaLnBrk="1" fontAlgn="auto" latinLnBrk="0" hangingPunct="1">
              <a:spcBef>
                <a:spcPts val="600"/>
              </a:spcBef>
              <a:spcAft>
                <a:spcPts val="600"/>
              </a:spcAft>
              <a:buClrTx/>
              <a:buSzTx/>
              <a:buFontTx/>
              <a:buChar char="-"/>
              <a:tabLst/>
              <a:defRPr/>
            </a:pPr>
            <a:r>
              <a:rPr lang="fr-FR" sz="1050" dirty="0">
                <a:solidFill>
                  <a:prstClr val="black"/>
                </a:solidFill>
                <a:latin typeface="Arial"/>
                <a:ea typeface="Times New Roman"/>
              </a:rPr>
              <a:t>la construction de mini barrages multifonctions à </a:t>
            </a:r>
            <a:r>
              <a:rPr lang="fr-FR" sz="1050" dirty="0" err="1">
                <a:solidFill>
                  <a:prstClr val="black"/>
                </a:solidFill>
                <a:latin typeface="Arial"/>
                <a:ea typeface="Times New Roman"/>
              </a:rPr>
              <a:t>Dogo</a:t>
            </a:r>
            <a:r>
              <a:rPr lang="fr-FR" sz="1050" dirty="0">
                <a:solidFill>
                  <a:prstClr val="black"/>
                </a:solidFill>
                <a:latin typeface="Arial"/>
                <a:ea typeface="Times New Roman"/>
              </a:rPr>
              <a:t> Bis, </a:t>
            </a:r>
            <a:r>
              <a:rPr lang="fr-FR" sz="1050" dirty="0" err="1">
                <a:solidFill>
                  <a:prstClr val="black"/>
                </a:solidFill>
                <a:latin typeface="Arial"/>
                <a:ea typeface="Times New Roman"/>
              </a:rPr>
              <a:t>Vossa</a:t>
            </a:r>
            <a:r>
              <a:rPr lang="fr-FR" sz="1050" dirty="0">
                <a:solidFill>
                  <a:prstClr val="black"/>
                </a:solidFill>
                <a:latin typeface="Arial"/>
                <a:ea typeface="Times New Roman"/>
              </a:rPr>
              <a:t> et </a:t>
            </a:r>
            <a:r>
              <a:rPr lang="fr-FR" sz="1050" dirty="0" err="1">
                <a:solidFill>
                  <a:prstClr val="black"/>
                </a:solidFill>
                <a:latin typeface="Arial"/>
                <a:ea typeface="Times New Roman"/>
              </a:rPr>
              <a:t>Bétérou</a:t>
            </a:r>
            <a:r>
              <a:rPr lang="fr-FR" sz="1050" dirty="0">
                <a:solidFill>
                  <a:prstClr val="black"/>
                </a:solidFill>
                <a:latin typeface="Arial"/>
                <a:ea typeface="Times New Roman"/>
              </a:rPr>
              <a:t> (fonctions production d’énergie, irrigation des terres, alimentation en eau potables)</a:t>
            </a:r>
          </a:p>
          <a:p>
            <a:pPr marL="351790" marR="180340" lvl="0" indent="-171450" algn="just" defTabSz="914400" rtl="0" eaLnBrk="1" fontAlgn="auto" latinLnBrk="0" hangingPunct="1">
              <a:spcBef>
                <a:spcPts val="600"/>
              </a:spcBef>
              <a:spcAft>
                <a:spcPts val="600"/>
              </a:spcAft>
              <a:buClrTx/>
              <a:buSzTx/>
              <a:buFontTx/>
              <a:buChar char="-"/>
              <a:tabLst/>
              <a:defRPr/>
            </a:pPr>
            <a:r>
              <a:rPr lang="fr-FR" sz="1050" dirty="0">
                <a:solidFill>
                  <a:prstClr val="black"/>
                </a:solidFill>
                <a:latin typeface="Arial"/>
                <a:ea typeface="Times New Roman"/>
              </a:rPr>
              <a:t>l</a:t>
            </a:r>
            <a:r>
              <a:rPr kumimoji="0" lang="fr-FR" sz="1050" b="0" i="0" u="none" strike="noStrike" kern="1200" cap="none" spc="0" normalizeH="0" noProof="0" dirty="0">
                <a:ln>
                  <a:noFill/>
                </a:ln>
                <a:solidFill>
                  <a:prstClr val="black"/>
                </a:solidFill>
                <a:effectLst/>
                <a:uLnTx/>
                <a:uFillTx/>
                <a:latin typeface="Arial"/>
                <a:ea typeface="Times New Roman"/>
                <a:cs typeface="+mn-cs"/>
              </a:rPr>
              <a:t>’adoption de semences résistantes aux variabilités climatiques.</a:t>
            </a:r>
          </a:p>
          <a:p>
            <a:pPr marL="180340" marR="180340" lvl="0" indent="0" algn="just" defTabSz="914400" rtl="0" eaLnBrk="1" fontAlgn="auto" latinLnBrk="0" hangingPunct="1">
              <a:lnSpc>
                <a:spcPct val="150000"/>
              </a:lnSpc>
              <a:spcBef>
                <a:spcPts val="600"/>
              </a:spcBef>
              <a:spcAft>
                <a:spcPts val="60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Arial"/>
              <a:ea typeface="Times New Roman"/>
              <a:cs typeface="+mn-cs"/>
            </a:endParaRPr>
          </a:p>
        </p:txBody>
      </p:sp>
      <p:sp>
        <p:nvSpPr>
          <p:cNvPr id="4" name="Espace réservé du numéro de diapositive 3"/>
          <p:cNvSpPr>
            <a:spLocks noGrp="1"/>
          </p:cNvSpPr>
          <p:nvPr>
            <p:ph type="sldNum" sz="quarter" idx="10"/>
          </p:nvPr>
        </p:nvSpPr>
        <p:spPr/>
        <p:txBody>
          <a:bodyPr/>
          <a:lstStyle/>
          <a:p>
            <a:fld id="{D008B109-531B-448F-A99F-E09EDB79BA96}"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539791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6"/>
            <a:ext cx="5438140" cy="2381681"/>
          </a:xfrm>
        </p:spPr>
        <p:style>
          <a:lnRef idx="2">
            <a:schemeClr val="accent1"/>
          </a:lnRef>
          <a:fillRef idx="1">
            <a:schemeClr val="lt1"/>
          </a:fillRef>
          <a:effectRef idx="0">
            <a:schemeClr val="accent1"/>
          </a:effectRef>
          <a:fontRef idx="minor">
            <a:schemeClr val="dk1"/>
          </a:fontRef>
        </p:style>
        <p:txBody>
          <a:bodyPr>
            <a:noAutofit/>
          </a:bodyPr>
          <a:lstStyle/>
          <a:p>
            <a:pPr marL="180340" marR="180340" lvl="0" indent="0" algn="just" defTabSz="914400" rtl="0" eaLnBrk="1" fontAlgn="auto" latinLnBrk="0" hangingPunct="1">
              <a:lnSpc>
                <a:spcPct val="150000"/>
              </a:lnSpc>
              <a:spcBef>
                <a:spcPts val="600"/>
              </a:spcBef>
              <a:spcAft>
                <a:spcPts val="60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a:ea typeface="Times New Roman"/>
              </a:rPr>
              <a:t>Au niveau des finances publiques, les perspectives seront marquées notamment par :</a:t>
            </a:r>
          </a:p>
          <a:p>
            <a:pPr marL="180340" marR="180340" lvl="0" indent="0" algn="just" defTabSz="914400" rtl="0" eaLnBrk="1" fontAlgn="auto" latinLnBrk="0" hangingPunct="1">
              <a:lnSpc>
                <a:spcPct val="150000"/>
              </a:lnSpc>
              <a:spcBef>
                <a:spcPts val="600"/>
              </a:spcBef>
              <a:spcAft>
                <a:spcPts val="600"/>
              </a:spcAft>
              <a:buClrTx/>
              <a:buSzTx/>
              <a:buFontTx/>
              <a:buNone/>
              <a:tabLst/>
              <a:defRPr/>
            </a:pPr>
            <a:r>
              <a:rPr lang="fr-FR" sz="1000" dirty="0">
                <a:solidFill>
                  <a:prstClr val="black"/>
                </a:solidFill>
                <a:latin typeface="Arial"/>
                <a:ea typeface="Times New Roman"/>
              </a:rPr>
              <a:t>1- Une amélioration des recettes totales qui passeraient de 15,6% en 2017 à 17,4% en 2020 ;</a:t>
            </a:r>
          </a:p>
          <a:p>
            <a:pPr marL="180340" marR="180340" lvl="0" indent="0" algn="just" defTabSz="914400" rtl="0" eaLnBrk="1" fontAlgn="auto" latinLnBrk="0" hangingPunct="1">
              <a:lnSpc>
                <a:spcPct val="150000"/>
              </a:lnSpc>
              <a:spcBef>
                <a:spcPts val="600"/>
              </a:spcBef>
              <a:spcAft>
                <a:spcPts val="60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a:ea typeface="Times New Roman"/>
              </a:rPr>
              <a:t>2- Une amélioration progressive</a:t>
            </a:r>
            <a:r>
              <a:rPr kumimoji="0" lang="fr-FR" sz="1000" b="0" i="0" u="none" strike="noStrike" kern="1200" cap="none" spc="0" normalizeH="0" noProof="0" dirty="0">
                <a:ln>
                  <a:noFill/>
                </a:ln>
                <a:solidFill>
                  <a:prstClr val="black"/>
                </a:solidFill>
                <a:effectLst/>
                <a:uLnTx/>
                <a:uFillTx/>
                <a:latin typeface="Arial"/>
                <a:ea typeface="Times New Roman"/>
              </a:rPr>
              <a:t> du déficit budgétaire en lien avec l’importance des projets à réaliser en PPP ;</a:t>
            </a:r>
          </a:p>
          <a:p>
            <a:pPr marL="180340" marR="180340" lvl="0" indent="0" algn="just" defTabSz="914400" rtl="0" eaLnBrk="1" fontAlgn="auto" latinLnBrk="0" hangingPunct="1">
              <a:lnSpc>
                <a:spcPct val="150000"/>
              </a:lnSpc>
              <a:spcBef>
                <a:spcPts val="600"/>
              </a:spcBef>
              <a:spcAft>
                <a:spcPts val="600"/>
              </a:spcAft>
              <a:buClrTx/>
              <a:buSzTx/>
              <a:buFontTx/>
              <a:buNone/>
              <a:tabLst/>
              <a:defRPr/>
            </a:pPr>
            <a:r>
              <a:rPr lang="fr-FR" sz="1000" baseline="0" dirty="0">
                <a:solidFill>
                  <a:prstClr val="black"/>
                </a:solidFill>
                <a:latin typeface="Arial"/>
                <a:ea typeface="Times New Roman"/>
              </a:rPr>
              <a:t>3-</a:t>
            </a:r>
            <a:r>
              <a:rPr lang="fr-FR" sz="1000" dirty="0">
                <a:solidFill>
                  <a:prstClr val="black"/>
                </a:solidFill>
                <a:latin typeface="Arial"/>
                <a:ea typeface="Times New Roman"/>
              </a:rPr>
              <a:t> Une contraction progressive du ratio masse salariale sur recettes fiscales afin de se rapprocher de l’objectif communautaire. </a:t>
            </a:r>
            <a:endParaRPr kumimoji="0" lang="fr-FR" sz="1000" b="0" i="0" u="none" strike="noStrike" kern="1200" cap="none" spc="0" normalizeH="0" baseline="0" noProof="0" dirty="0">
              <a:ln>
                <a:noFill/>
              </a:ln>
              <a:solidFill>
                <a:prstClr val="black"/>
              </a:solidFill>
              <a:effectLst/>
              <a:uLnTx/>
              <a:uFillTx/>
              <a:latin typeface="Arial"/>
              <a:ea typeface="Times New Roman"/>
            </a:endParaRPr>
          </a:p>
        </p:txBody>
      </p:sp>
      <p:sp>
        <p:nvSpPr>
          <p:cNvPr id="4" name="Espace réservé du numéro de diapositive 3"/>
          <p:cNvSpPr>
            <a:spLocks noGrp="1"/>
          </p:cNvSpPr>
          <p:nvPr>
            <p:ph type="sldNum" sz="quarter" idx="10"/>
          </p:nvPr>
        </p:nvSpPr>
        <p:spPr/>
        <p:txBody>
          <a:bodyPr/>
          <a:lstStyle/>
          <a:p>
            <a:fld id="{D008B109-531B-448F-A99F-E09EDB79BA96}"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539791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7"/>
            <a:ext cx="5438140" cy="1630379"/>
          </a:xfrm>
        </p:spPr>
        <p:style>
          <a:lnRef idx="2">
            <a:schemeClr val="accent1"/>
          </a:lnRef>
          <a:fillRef idx="1">
            <a:schemeClr val="lt1"/>
          </a:fillRef>
          <a:effectRef idx="0">
            <a:schemeClr val="accent1"/>
          </a:effectRef>
          <a:fontRef idx="minor">
            <a:schemeClr val="dk1"/>
          </a:fontRef>
        </p:style>
        <p:txBody>
          <a:bodyPr>
            <a:normAutofit/>
          </a:bodyPr>
          <a:lstStyle/>
          <a:p>
            <a:pPr marL="180340" marR="180340" lvl="0" indent="0" algn="just" defTabSz="914400" rtl="0" eaLnBrk="1" fontAlgn="auto" latinLnBrk="0" hangingPunct="1">
              <a:lnSpc>
                <a:spcPct val="150000"/>
              </a:lnSpc>
              <a:spcBef>
                <a:spcPts val="600"/>
              </a:spcBef>
              <a:spcAft>
                <a:spcPts val="60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Arial"/>
                <a:ea typeface="Times New Roman"/>
                <a:cs typeface="+mn-cs"/>
              </a:rPr>
              <a:t>Au niveau des finances locales, les perspectives sont favorables pour les communes à partir de 2018. En effet, les recettes totales devraient afficher une progression de 11,4% sur le triennal</a:t>
            </a:r>
            <a:r>
              <a:rPr kumimoji="0" lang="fr-FR" sz="1050" b="0" i="0" u="none" strike="noStrike" kern="1200" cap="none" spc="0" normalizeH="0" noProof="0" dirty="0">
                <a:ln>
                  <a:noFill/>
                </a:ln>
                <a:solidFill>
                  <a:prstClr val="black"/>
                </a:solidFill>
                <a:effectLst/>
                <a:uLnTx/>
                <a:uFillTx/>
                <a:latin typeface="Arial"/>
                <a:ea typeface="Times New Roman"/>
                <a:cs typeface="+mn-cs"/>
              </a:rPr>
              <a:t> 2018-2020. </a:t>
            </a:r>
          </a:p>
          <a:p>
            <a:pPr marL="180340" marR="180340" lvl="0" indent="0" algn="just" defTabSz="914400" rtl="0" eaLnBrk="1" fontAlgn="auto" latinLnBrk="0" hangingPunct="1">
              <a:lnSpc>
                <a:spcPct val="150000"/>
              </a:lnSpc>
              <a:spcBef>
                <a:spcPts val="600"/>
              </a:spcBef>
              <a:spcAft>
                <a:spcPts val="600"/>
              </a:spcAft>
              <a:buClrTx/>
              <a:buSzTx/>
              <a:buFontTx/>
              <a:buNone/>
              <a:tabLst/>
              <a:defRPr/>
            </a:pPr>
            <a:r>
              <a:rPr lang="fr-FR" sz="1050" baseline="0" dirty="0">
                <a:solidFill>
                  <a:prstClr val="black"/>
                </a:solidFill>
                <a:latin typeface="Arial"/>
                <a:ea typeface="Times New Roman"/>
              </a:rPr>
              <a:t>Cette</a:t>
            </a:r>
            <a:r>
              <a:rPr lang="fr-FR" sz="1050" dirty="0">
                <a:solidFill>
                  <a:prstClr val="black"/>
                </a:solidFill>
                <a:latin typeface="Arial"/>
                <a:ea typeface="Times New Roman"/>
              </a:rPr>
              <a:t> progression des recettes permettrait aux communes d’accroître leurs dépenses, notamment celles destinées à l’investissement.</a:t>
            </a:r>
            <a:endParaRPr kumimoji="0" lang="fr-FR" sz="1050" b="0" i="0" u="none" strike="noStrike" kern="1200" cap="none" spc="0" normalizeH="0" baseline="0" noProof="0" dirty="0">
              <a:ln>
                <a:noFill/>
              </a:ln>
              <a:solidFill>
                <a:prstClr val="black"/>
              </a:solidFill>
              <a:effectLst/>
              <a:uLnTx/>
              <a:uFillTx/>
              <a:latin typeface="Arial"/>
              <a:ea typeface="Times New Roman"/>
              <a:cs typeface="+mn-cs"/>
            </a:endParaRPr>
          </a:p>
        </p:txBody>
      </p:sp>
      <p:sp>
        <p:nvSpPr>
          <p:cNvPr id="4" name="Espace réservé du numéro de diapositive 3"/>
          <p:cNvSpPr>
            <a:spLocks noGrp="1"/>
          </p:cNvSpPr>
          <p:nvPr>
            <p:ph type="sldNum" sz="quarter" idx="10"/>
          </p:nvPr>
        </p:nvSpPr>
        <p:spPr/>
        <p:txBody>
          <a:bodyPr/>
          <a:lstStyle/>
          <a:p>
            <a:fld id="{D008B109-531B-448F-A99F-E09EDB79BA96}"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539791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6"/>
            <a:ext cx="5438140" cy="2425876"/>
          </a:xfrm>
        </p:spPr>
        <p:style>
          <a:lnRef idx="2">
            <a:schemeClr val="accent1"/>
          </a:lnRef>
          <a:fillRef idx="1">
            <a:schemeClr val="lt1"/>
          </a:fillRef>
          <a:effectRef idx="0">
            <a:schemeClr val="accent1"/>
          </a:effectRef>
          <a:fontRef idx="minor">
            <a:schemeClr val="dk1"/>
          </a:fontRef>
        </p:style>
        <p:txBody>
          <a:bodyPr/>
          <a:lstStyle/>
          <a:p>
            <a:pPr algn="just">
              <a:spcBef>
                <a:spcPts val="600"/>
              </a:spcBef>
              <a:spcAft>
                <a:spcPts val="600"/>
              </a:spcAft>
            </a:pPr>
            <a:r>
              <a:rPr lang="fr-FR" dirty="0"/>
              <a:t>S’agissant des entreprises publiques et des offices, les mesures proposées dans ce </a:t>
            </a:r>
            <a:r>
              <a:rPr lang="fr-FR" dirty="0" err="1"/>
              <a:t>slide</a:t>
            </a:r>
            <a:r>
              <a:rPr lang="fr-FR" dirty="0"/>
              <a:t> ressortent des missions d’assistance technique du FMI.</a:t>
            </a:r>
          </a:p>
          <a:p>
            <a:pPr marL="171450" indent="-171450" algn="just">
              <a:spcBef>
                <a:spcPts val="600"/>
              </a:spcBef>
              <a:spcAft>
                <a:spcPts val="600"/>
              </a:spcAft>
              <a:buFontTx/>
              <a:buChar char="-"/>
            </a:pPr>
            <a:r>
              <a:rPr lang="fr-FR" dirty="0"/>
              <a:t>Certaines entreprises publiques sont déjà engagées dans l’élaboration des contrats de performance. C’est le cas de la SONEB et de la SBEE ; </a:t>
            </a:r>
          </a:p>
          <a:p>
            <a:pPr marL="171450" indent="-171450" algn="just">
              <a:spcBef>
                <a:spcPts val="600"/>
              </a:spcBef>
              <a:spcAft>
                <a:spcPts val="600"/>
              </a:spcAft>
              <a:buFontTx/>
              <a:buChar char="-"/>
            </a:pPr>
            <a:r>
              <a:rPr lang="fr-FR" dirty="0"/>
              <a:t>La relecture du cadre légal des entreprises publiques et des offices (Loi N°88-005 du 26 avril 1988 pour les entreprises et la Loi N° 94-009 du 28 juillet 1994 pour les offices) ne cadrent plus avec les réalités actuelles et méritent une relecture.</a:t>
            </a:r>
          </a:p>
          <a:p>
            <a:pPr marL="171450" indent="-171450" algn="just">
              <a:spcBef>
                <a:spcPts val="600"/>
              </a:spcBef>
              <a:spcAft>
                <a:spcPts val="600"/>
              </a:spcAft>
              <a:buFontTx/>
              <a:buChar char="-"/>
            </a:pPr>
            <a:r>
              <a:rPr lang="fr-FR" dirty="0"/>
              <a:t>L’ensemble des autres mesures sont orientées vers une meilleure efficacité des entreprises par un suivi rapproché.</a:t>
            </a:r>
          </a:p>
        </p:txBody>
      </p:sp>
      <p:sp>
        <p:nvSpPr>
          <p:cNvPr id="4" name="Espace réservé du numéro de diapositive 3"/>
          <p:cNvSpPr>
            <a:spLocks noGrp="1"/>
          </p:cNvSpPr>
          <p:nvPr>
            <p:ph type="sldNum" sz="quarter" idx="10"/>
          </p:nvPr>
        </p:nvSpPr>
        <p:spPr/>
        <p:txBody>
          <a:bodyPr/>
          <a:lstStyle/>
          <a:p>
            <a:fld id="{601C1A71-DBF1-FA45-B7BC-EF1D1F894726}" type="slidenum">
              <a:rPr lang="fr-FR" smtClean="0"/>
              <a:t>26</a:t>
            </a:fld>
            <a:endParaRPr lang="fr-FR"/>
          </a:p>
        </p:txBody>
      </p:sp>
    </p:spTree>
    <p:extLst>
      <p:ext uri="{BB962C8B-B14F-4D97-AF65-F5344CB8AC3E}">
        <p14:creationId xmlns:p14="http://schemas.microsoft.com/office/powerpoint/2010/main" val="679633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7"/>
            <a:ext cx="5438140" cy="2629127"/>
          </a:xfrm>
        </p:spPr>
        <p:style>
          <a:lnRef idx="2">
            <a:schemeClr val="accent1"/>
          </a:lnRef>
          <a:fillRef idx="1">
            <a:schemeClr val="lt1"/>
          </a:fillRef>
          <a:effectRef idx="0">
            <a:schemeClr val="accent1"/>
          </a:effectRef>
          <a:fontRef idx="minor">
            <a:schemeClr val="dk1"/>
          </a:fontRef>
        </p:style>
        <p:txBody>
          <a:bodyPr/>
          <a:lstStyle/>
          <a:p>
            <a:pPr algn="just">
              <a:spcBef>
                <a:spcPts val="600"/>
              </a:spcBef>
              <a:spcAft>
                <a:spcPts val="600"/>
              </a:spcAft>
            </a:pPr>
            <a:r>
              <a:rPr lang="fr-FR" dirty="0"/>
              <a:t>Au niveau de la sécurité sociale, les excédents financiers de la CNSS devraient se poursuivre en perspective.</a:t>
            </a:r>
          </a:p>
          <a:p>
            <a:pPr algn="just">
              <a:spcBef>
                <a:spcPts val="600"/>
              </a:spcBef>
              <a:spcAft>
                <a:spcPts val="600"/>
              </a:spcAft>
            </a:pPr>
            <a:r>
              <a:rPr lang="fr-FR" dirty="0"/>
              <a:t>Au niveau du FNRB, il est aussi attendu une amélioration de sa situation financière avec la mise en exécution de la loi n°2015-19 du 16 août 2016 modifiant et complétant la loi 86-014 du 26 septembre 1986 portant code des pensions civiles et militaires de retraite impliquerait une amélioration sensible des recettes et une réduction du déficit. </a:t>
            </a:r>
          </a:p>
          <a:p>
            <a:pPr algn="just">
              <a:spcBef>
                <a:spcPts val="600"/>
              </a:spcBef>
              <a:spcAft>
                <a:spcPts val="600"/>
              </a:spcAft>
            </a:pPr>
            <a:r>
              <a:rPr lang="fr-FR" dirty="0"/>
              <a:t>Les principaux paramètres devant affecter les recettes du FNRB sont les suivants :</a:t>
            </a:r>
          </a:p>
          <a:p>
            <a:pPr marL="171450" lvl="0" indent="-171450">
              <a:buFont typeface="Arial"/>
              <a:buChar char="•"/>
            </a:pPr>
            <a:r>
              <a:rPr lang="fr-FR" dirty="0"/>
              <a:t>l’entrée en vigueur de la hausse du taux de cotisation qui passe de 20% à 25% ;</a:t>
            </a:r>
          </a:p>
          <a:p>
            <a:pPr marL="171450" lvl="0" indent="-171450">
              <a:buFont typeface="Arial"/>
              <a:buChar char="•"/>
            </a:pPr>
            <a:r>
              <a:rPr lang="fr-FR" dirty="0"/>
              <a:t>l’affiliation des agents contractuels de l’Etat au régime de retraite du FNRB.</a:t>
            </a:r>
          </a:p>
          <a:p>
            <a:pPr algn="just">
              <a:spcBef>
                <a:spcPts val="600"/>
              </a:spcBef>
              <a:spcAft>
                <a:spcPts val="600"/>
              </a:spcAft>
            </a:pPr>
            <a:endParaRPr lang="fr-FR" dirty="0"/>
          </a:p>
        </p:txBody>
      </p:sp>
      <p:sp>
        <p:nvSpPr>
          <p:cNvPr id="4" name="Espace réservé du numéro de diapositive 3"/>
          <p:cNvSpPr>
            <a:spLocks noGrp="1"/>
          </p:cNvSpPr>
          <p:nvPr>
            <p:ph type="sldNum" sz="quarter" idx="10"/>
          </p:nvPr>
        </p:nvSpPr>
        <p:spPr/>
        <p:txBody>
          <a:bodyPr/>
          <a:lstStyle/>
          <a:p>
            <a:fld id="{601C1A71-DBF1-FA45-B7BC-EF1D1F894726}" type="slidenum">
              <a:rPr lang="fr-FR" smtClean="0"/>
              <a:t>27</a:t>
            </a:fld>
            <a:endParaRPr lang="fr-FR"/>
          </a:p>
        </p:txBody>
      </p:sp>
    </p:spTree>
    <p:extLst>
      <p:ext uri="{BB962C8B-B14F-4D97-AF65-F5344CB8AC3E}">
        <p14:creationId xmlns:p14="http://schemas.microsoft.com/office/powerpoint/2010/main" val="989989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7"/>
            <a:ext cx="5438140" cy="2231420"/>
          </a:xfrm>
        </p:spPr>
        <p:style>
          <a:lnRef idx="2">
            <a:schemeClr val="accent1"/>
          </a:lnRef>
          <a:fillRef idx="1">
            <a:schemeClr val="lt1"/>
          </a:fillRef>
          <a:effectRef idx="0">
            <a:schemeClr val="accent1"/>
          </a:effectRef>
          <a:fontRef idx="minor">
            <a:schemeClr val="dk1"/>
          </a:fontRef>
        </p:style>
        <p:txBody>
          <a:bodyPr/>
          <a:lstStyle/>
          <a:p>
            <a:pPr>
              <a:spcBef>
                <a:spcPts val="600"/>
              </a:spcBef>
              <a:spcAft>
                <a:spcPts val="600"/>
              </a:spcAft>
            </a:pPr>
            <a:r>
              <a:rPr lang="fr-FR" dirty="0"/>
              <a:t>L’Etat continuera à veiller à la viabilité de sa dette et à soutenabilité de ses finances publiques.</a:t>
            </a:r>
          </a:p>
          <a:p>
            <a:pPr>
              <a:spcBef>
                <a:spcPts val="600"/>
              </a:spcBef>
              <a:spcAft>
                <a:spcPts val="600"/>
              </a:spcAft>
            </a:pPr>
            <a:r>
              <a:rPr lang="fr-FR" dirty="0"/>
              <a:t>A cet effet, un accent particulier sera mis sur la réduction du coût de l’endettement et du risque de change en priorisant les financements concessionnels en euro.</a:t>
            </a:r>
          </a:p>
          <a:p>
            <a:pPr>
              <a:spcBef>
                <a:spcPts val="600"/>
              </a:spcBef>
              <a:spcAft>
                <a:spcPts val="600"/>
              </a:spcAft>
            </a:pPr>
            <a:r>
              <a:rPr lang="fr-FR" dirty="0"/>
              <a:t>Le recours aux bailleurs non traditionnels se fera avec prudent pour le financement de projets hautement rentables.</a:t>
            </a:r>
          </a:p>
          <a:p>
            <a:pPr>
              <a:spcBef>
                <a:spcPts val="600"/>
              </a:spcBef>
              <a:spcAft>
                <a:spcPts val="600"/>
              </a:spcAft>
            </a:pPr>
            <a:r>
              <a:rPr lang="fr-FR" dirty="0"/>
              <a:t>Enfin, pour réduire la pression sur sa trésorerie, l’Etat orientera ses émissions sur le marché intérieur vers des titres de plus longue maturité.</a:t>
            </a:r>
          </a:p>
        </p:txBody>
      </p:sp>
      <p:sp>
        <p:nvSpPr>
          <p:cNvPr id="4" name="Espace réservé du numéro de diapositive 3"/>
          <p:cNvSpPr>
            <a:spLocks noGrp="1"/>
          </p:cNvSpPr>
          <p:nvPr>
            <p:ph type="sldNum" sz="quarter" idx="10"/>
          </p:nvPr>
        </p:nvSpPr>
        <p:spPr/>
        <p:txBody>
          <a:bodyPr/>
          <a:lstStyle/>
          <a:p>
            <a:fld id="{601C1A71-DBF1-FA45-B7BC-EF1D1F894726}" type="slidenum">
              <a:rPr lang="fr-FR" smtClean="0"/>
              <a:t>28</a:t>
            </a:fld>
            <a:endParaRPr lang="fr-FR"/>
          </a:p>
        </p:txBody>
      </p:sp>
    </p:spTree>
    <p:extLst>
      <p:ext uri="{BB962C8B-B14F-4D97-AF65-F5344CB8AC3E}">
        <p14:creationId xmlns:p14="http://schemas.microsoft.com/office/powerpoint/2010/main" val="2488953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01C1A71-DBF1-FA45-B7BC-EF1D1F894726}" type="slidenum">
              <a:rPr lang="fr-FR" smtClean="0"/>
              <a:t>29</a:t>
            </a:fld>
            <a:endParaRPr lang="fr-FR"/>
          </a:p>
        </p:txBody>
      </p:sp>
    </p:spTree>
    <p:extLst>
      <p:ext uri="{BB962C8B-B14F-4D97-AF65-F5344CB8AC3E}">
        <p14:creationId xmlns:p14="http://schemas.microsoft.com/office/powerpoint/2010/main" val="8403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605073"/>
          </a:xfrm>
        </p:spPr>
        <p:style>
          <a:lnRef idx="2">
            <a:schemeClr val="accent1"/>
          </a:lnRef>
          <a:fillRef idx="1">
            <a:schemeClr val="lt1"/>
          </a:fillRef>
          <a:effectRef idx="0">
            <a:schemeClr val="accent1"/>
          </a:effectRef>
          <a:fontRef idx="minor">
            <a:schemeClr val="dk1"/>
          </a:fontRef>
        </p:style>
        <p:txBody>
          <a:bodyPr/>
          <a:lstStyle/>
          <a:p>
            <a:r>
              <a:rPr lang="fr-FR" dirty="0"/>
              <a:t>La présentation sera articulée suivant les deux grandes parties qui composent le document.</a:t>
            </a:r>
          </a:p>
        </p:txBody>
      </p:sp>
      <p:sp>
        <p:nvSpPr>
          <p:cNvPr id="4" name="Espace réservé du numéro de diapositive 3"/>
          <p:cNvSpPr>
            <a:spLocks noGrp="1"/>
          </p:cNvSpPr>
          <p:nvPr>
            <p:ph type="sldNum" sz="quarter" idx="10"/>
          </p:nvPr>
        </p:nvSpPr>
        <p:spPr/>
        <p:txBody>
          <a:bodyPr/>
          <a:lstStyle/>
          <a:p>
            <a:fld id="{601C1A71-DBF1-FA45-B7BC-EF1D1F894726}" type="slidenum">
              <a:rPr lang="fr-FR" smtClean="0"/>
              <a:t>3</a:t>
            </a:fld>
            <a:endParaRPr lang="fr-FR"/>
          </a:p>
        </p:txBody>
      </p:sp>
    </p:spTree>
    <p:extLst>
      <p:ext uri="{BB962C8B-B14F-4D97-AF65-F5344CB8AC3E}">
        <p14:creationId xmlns:p14="http://schemas.microsoft.com/office/powerpoint/2010/main" val="84037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01C1A71-DBF1-FA45-B7BC-EF1D1F894726}" type="slidenum">
              <a:rPr lang="fr-FR" smtClean="0"/>
              <a:t>4</a:t>
            </a:fld>
            <a:endParaRPr lang="fr-FR"/>
          </a:p>
        </p:txBody>
      </p:sp>
    </p:spTree>
    <p:extLst>
      <p:ext uri="{BB962C8B-B14F-4D97-AF65-F5344CB8AC3E}">
        <p14:creationId xmlns:p14="http://schemas.microsoft.com/office/powerpoint/2010/main" val="84037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7"/>
            <a:ext cx="5438140" cy="1362742"/>
          </a:xfrm>
        </p:spPr>
        <p:style>
          <a:lnRef idx="2">
            <a:schemeClr val="accent1"/>
          </a:lnRef>
          <a:fillRef idx="1">
            <a:schemeClr val="lt1"/>
          </a:fillRef>
          <a:effectRef idx="0">
            <a:schemeClr val="accent1"/>
          </a:effectRef>
          <a:fontRef idx="minor">
            <a:schemeClr val="dk1"/>
          </a:fontRef>
        </p:style>
        <p:txBody>
          <a:bodyPr/>
          <a:lstStyle/>
          <a:p>
            <a:pPr algn="just">
              <a:spcBef>
                <a:spcPts val="600"/>
              </a:spcBef>
              <a:spcAft>
                <a:spcPts val="600"/>
              </a:spcAft>
            </a:pPr>
            <a:r>
              <a:rPr lang="fr-FR" dirty="0"/>
              <a:t>Cette diapositive présente les chiffres clés de la croissance économique. La première colonne présente </a:t>
            </a:r>
            <a:r>
              <a:rPr lang="fr-FR" b="1" dirty="0"/>
              <a:t>la moyenne </a:t>
            </a:r>
            <a:r>
              <a:rPr lang="fr-FR" dirty="0"/>
              <a:t>2014-2016 et la deuxième expose les chiffres de 2017.</a:t>
            </a:r>
          </a:p>
          <a:p>
            <a:pPr algn="just">
              <a:spcBef>
                <a:spcPts val="600"/>
              </a:spcBef>
              <a:spcAft>
                <a:spcPts val="600"/>
              </a:spcAft>
            </a:pPr>
            <a:r>
              <a:rPr lang="fr-FR" dirty="0"/>
              <a:t>La contribution à la croissance est la décomposition de la croissance par secteur. Notez que : 0,5+1,5+2,1 = 4,1.  Idem pour 2017.</a:t>
            </a:r>
          </a:p>
        </p:txBody>
      </p:sp>
      <p:sp>
        <p:nvSpPr>
          <p:cNvPr id="4" name="Espace réservé du numéro de diapositive 3"/>
          <p:cNvSpPr>
            <a:spLocks noGrp="1"/>
          </p:cNvSpPr>
          <p:nvPr>
            <p:ph type="sldNum" sz="quarter" idx="10"/>
          </p:nvPr>
        </p:nvSpPr>
        <p:spPr/>
        <p:txBody>
          <a:bodyPr/>
          <a:lstStyle/>
          <a:p>
            <a:fld id="{601C1A71-DBF1-FA45-B7BC-EF1D1F894726}" type="slidenum">
              <a:rPr lang="fr-FR" smtClean="0"/>
              <a:t>5</a:t>
            </a:fld>
            <a:endParaRPr lang="fr-FR"/>
          </a:p>
        </p:txBody>
      </p:sp>
    </p:spTree>
    <p:extLst>
      <p:ext uri="{BB962C8B-B14F-4D97-AF65-F5344CB8AC3E}">
        <p14:creationId xmlns:p14="http://schemas.microsoft.com/office/powerpoint/2010/main" val="84037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7"/>
            <a:ext cx="5438140" cy="560880"/>
          </a:xfrm>
        </p:spPr>
        <p:style>
          <a:lnRef idx="2">
            <a:schemeClr val="accent1"/>
          </a:lnRef>
          <a:fillRef idx="1">
            <a:schemeClr val="lt1"/>
          </a:fillRef>
          <a:effectRef idx="0">
            <a:schemeClr val="accent1"/>
          </a:effectRef>
          <a:fontRef idx="minor">
            <a:schemeClr val="dk1"/>
          </a:fontRef>
        </p:style>
        <p:txBody>
          <a:bodyPr>
            <a:normAutofit/>
          </a:bodyPr>
          <a:lstStyle/>
          <a:p>
            <a:pPr algn="just"/>
            <a:r>
              <a:rPr lang="fr-FR" dirty="0"/>
              <a:t>Le présent </a:t>
            </a:r>
            <a:r>
              <a:rPr lang="fr-FR" dirty="0" err="1"/>
              <a:t>slide</a:t>
            </a:r>
            <a:r>
              <a:rPr lang="fr-FR" dirty="0"/>
              <a:t> expose les principaux facteurs qui pourraient soutenir la croissance en 2017.</a:t>
            </a:r>
          </a:p>
        </p:txBody>
      </p:sp>
      <p:sp>
        <p:nvSpPr>
          <p:cNvPr id="4" name="Espace réservé du numéro de diapositive 3"/>
          <p:cNvSpPr>
            <a:spLocks noGrp="1"/>
          </p:cNvSpPr>
          <p:nvPr>
            <p:ph type="sldNum" sz="quarter" idx="10"/>
          </p:nvPr>
        </p:nvSpPr>
        <p:spPr/>
        <p:txBody>
          <a:bodyPr/>
          <a:lstStyle/>
          <a:p>
            <a:fld id="{D008B109-531B-448F-A99F-E09EDB79BA96}"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210178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7"/>
            <a:ext cx="5438140" cy="2169548"/>
          </a:xfrm>
        </p:spPr>
        <p:style>
          <a:lnRef idx="2">
            <a:schemeClr val="accent1"/>
          </a:lnRef>
          <a:fillRef idx="1">
            <a:schemeClr val="lt1"/>
          </a:fillRef>
          <a:effectRef idx="0">
            <a:schemeClr val="accent1"/>
          </a:effectRef>
          <a:fontRef idx="minor">
            <a:schemeClr val="dk1"/>
          </a:fontRef>
        </p:style>
        <p:txBody>
          <a:bodyPr/>
          <a:lstStyle/>
          <a:p>
            <a:pPr>
              <a:spcBef>
                <a:spcPts val="600"/>
              </a:spcBef>
              <a:spcAft>
                <a:spcPts val="600"/>
              </a:spcAft>
            </a:pPr>
            <a:r>
              <a:rPr lang="fr-FR" dirty="0"/>
              <a:t>Le graphique présente l’évolution du taux d’inflation de 2007 à 2017; 2017 étant une prévision. </a:t>
            </a:r>
          </a:p>
          <a:p>
            <a:pPr>
              <a:spcBef>
                <a:spcPts val="600"/>
              </a:spcBef>
              <a:spcAft>
                <a:spcPts val="600"/>
              </a:spcAft>
            </a:pPr>
            <a:r>
              <a:rPr lang="fr-FR" dirty="0"/>
              <a:t>Le faible niveau des prix  en 2016 est dû à une combinaison de plusieurs facteurs que sont :</a:t>
            </a:r>
          </a:p>
          <a:p>
            <a:pPr>
              <a:spcBef>
                <a:spcPts val="600"/>
              </a:spcBef>
              <a:spcAft>
                <a:spcPts val="600"/>
              </a:spcAft>
            </a:pPr>
            <a:r>
              <a:rPr lang="fr-FR" dirty="0"/>
              <a:t>1- la baisse des prix des produits pétroliers ;</a:t>
            </a:r>
          </a:p>
          <a:p>
            <a:pPr>
              <a:spcBef>
                <a:spcPts val="600"/>
              </a:spcBef>
              <a:spcAft>
                <a:spcPts val="600"/>
              </a:spcAft>
            </a:pPr>
            <a:r>
              <a:rPr lang="fr-FR" dirty="0"/>
              <a:t>2- la dépréciation du naira ;</a:t>
            </a:r>
          </a:p>
          <a:p>
            <a:pPr>
              <a:spcBef>
                <a:spcPts val="600"/>
              </a:spcBef>
              <a:spcAft>
                <a:spcPts val="600"/>
              </a:spcAft>
            </a:pPr>
            <a:r>
              <a:rPr lang="fr-FR" dirty="0"/>
              <a:t>3- la bonne production agricole.</a:t>
            </a:r>
          </a:p>
        </p:txBody>
      </p:sp>
      <p:sp>
        <p:nvSpPr>
          <p:cNvPr id="4" name="Espace réservé du numéro de diapositive 3"/>
          <p:cNvSpPr>
            <a:spLocks noGrp="1"/>
          </p:cNvSpPr>
          <p:nvPr>
            <p:ph type="sldNum" sz="quarter" idx="10"/>
          </p:nvPr>
        </p:nvSpPr>
        <p:spPr/>
        <p:txBody>
          <a:bodyPr/>
          <a:lstStyle/>
          <a:p>
            <a:fld id="{601C1A71-DBF1-FA45-B7BC-EF1D1F894726}" type="slidenum">
              <a:rPr lang="fr-FR" smtClean="0"/>
              <a:t>7</a:t>
            </a:fld>
            <a:endParaRPr lang="fr-FR"/>
          </a:p>
        </p:txBody>
      </p:sp>
    </p:spTree>
    <p:extLst>
      <p:ext uri="{BB962C8B-B14F-4D97-AF65-F5344CB8AC3E}">
        <p14:creationId xmlns:p14="http://schemas.microsoft.com/office/powerpoint/2010/main" val="84037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894138"/>
            <a:ext cx="5438140" cy="1487503"/>
          </a:xfrm>
        </p:spPr>
        <p:style>
          <a:lnRef idx="2">
            <a:schemeClr val="accent1"/>
          </a:lnRef>
          <a:fillRef idx="1">
            <a:schemeClr val="lt1"/>
          </a:fillRef>
          <a:effectRef idx="0">
            <a:schemeClr val="accent1"/>
          </a:effectRef>
          <a:fontRef idx="minor">
            <a:schemeClr val="dk1"/>
          </a:fontRef>
        </p:style>
        <p:txBody>
          <a:bodyPr/>
          <a:lstStyle/>
          <a:p>
            <a:pPr algn="just">
              <a:spcBef>
                <a:spcPts val="600"/>
              </a:spcBef>
              <a:spcAft>
                <a:spcPts val="600"/>
              </a:spcAft>
            </a:pPr>
            <a:r>
              <a:rPr lang="fr-FR" dirty="0"/>
              <a:t>Le tableau affiche l’évolution des finances publiques sur la période 2014-2016.</a:t>
            </a:r>
          </a:p>
          <a:p>
            <a:pPr algn="just">
              <a:spcBef>
                <a:spcPts val="600"/>
              </a:spcBef>
              <a:spcAft>
                <a:spcPts val="600"/>
              </a:spcAft>
            </a:pPr>
            <a:r>
              <a:rPr lang="fr-FR" dirty="0"/>
              <a:t> Il en ressort que le déficit budgétaire s’est établi à 6,2% du PIB en 2016 contre 8,0% du PIB en 2015. </a:t>
            </a:r>
          </a:p>
          <a:p>
            <a:pPr algn="just">
              <a:spcBef>
                <a:spcPts val="600"/>
              </a:spcBef>
              <a:spcAft>
                <a:spcPts val="600"/>
              </a:spcAft>
            </a:pPr>
            <a:r>
              <a:rPr lang="fr-FR" dirty="0"/>
              <a:t>La baisse du déficit budgétaire en 2016 est notamment le fait des efforts de maîtrise du train de vie de l’Etat réalisés à la faveur de la Loi de Finances Rectificative 2016.</a:t>
            </a:r>
          </a:p>
        </p:txBody>
      </p:sp>
      <p:sp>
        <p:nvSpPr>
          <p:cNvPr id="4" name="Espace réservé du numéro de diapositive 3"/>
          <p:cNvSpPr>
            <a:spLocks noGrp="1"/>
          </p:cNvSpPr>
          <p:nvPr>
            <p:ph type="sldNum" sz="quarter" idx="10"/>
          </p:nvPr>
        </p:nvSpPr>
        <p:spPr/>
        <p:txBody>
          <a:bodyPr/>
          <a:lstStyle/>
          <a:p>
            <a:fld id="{601C1A71-DBF1-FA45-B7BC-EF1D1F894726}" type="slidenum">
              <a:rPr lang="fr-FR" smtClean="0"/>
              <a:t>8</a:t>
            </a:fld>
            <a:endParaRPr lang="fr-FR"/>
          </a:p>
        </p:txBody>
      </p:sp>
    </p:spTree>
    <p:extLst>
      <p:ext uri="{BB962C8B-B14F-4D97-AF65-F5344CB8AC3E}">
        <p14:creationId xmlns:p14="http://schemas.microsoft.com/office/powerpoint/2010/main" val="84037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6"/>
            <a:ext cx="5438140" cy="1692251"/>
          </a:xfrm>
        </p:spPr>
        <p:style>
          <a:lnRef idx="2">
            <a:schemeClr val="accent1"/>
          </a:lnRef>
          <a:fillRef idx="1">
            <a:schemeClr val="lt1"/>
          </a:fillRef>
          <a:effectRef idx="0">
            <a:schemeClr val="accent1"/>
          </a:effectRef>
          <a:fontRef idx="minor">
            <a:schemeClr val="dk1"/>
          </a:fontRef>
        </p:style>
        <p:txBody>
          <a:bodyPr/>
          <a:lstStyle/>
          <a:p>
            <a:pPr>
              <a:spcBef>
                <a:spcPts val="600"/>
              </a:spcBef>
              <a:spcAft>
                <a:spcPts val="600"/>
              </a:spcAft>
            </a:pPr>
            <a:r>
              <a:rPr lang="fr-FR" dirty="0"/>
              <a:t>Le présent </a:t>
            </a:r>
            <a:r>
              <a:rPr lang="fr-FR" dirty="0" err="1"/>
              <a:t>slide</a:t>
            </a:r>
            <a:r>
              <a:rPr lang="fr-FR" dirty="0"/>
              <a:t> affiche une présentation simplifiée du tableau d’équilibre de la Loi de Finances 2017. </a:t>
            </a:r>
          </a:p>
          <a:p>
            <a:pPr>
              <a:spcBef>
                <a:spcPts val="600"/>
              </a:spcBef>
              <a:spcAft>
                <a:spcPts val="600"/>
              </a:spcAft>
            </a:pPr>
            <a:r>
              <a:rPr lang="fr-FR" dirty="0"/>
              <a:t>La Loi de Finances 2017 est équilibrée en ressources et en emplois à la somme de 2010,6 milliards FCFA, marquant une hausse de 41,2% par rapport à 2016.</a:t>
            </a:r>
          </a:p>
          <a:p>
            <a:pPr>
              <a:spcBef>
                <a:spcPts val="600"/>
              </a:spcBef>
              <a:spcAft>
                <a:spcPts val="600"/>
              </a:spcAft>
            </a:pPr>
            <a:r>
              <a:rPr lang="fr-FR" dirty="0"/>
              <a:t>Il est dominé par les dépenses d’investissement qui s’affichent à 808,3 milliards FCFA, soit une hausse de 188% par rapport à 2016.</a:t>
            </a:r>
          </a:p>
        </p:txBody>
      </p:sp>
      <p:sp>
        <p:nvSpPr>
          <p:cNvPr id="4" name="Espace réservé du numéro de diapositive 3"/>
          <p:cNvSpPr>
            <a:spLocks noGrp="1"/>
          </p:cNvSpPr>
          <p:nvPr>
            <p:ph type="sldNum" sz="quarter" idx="10"/>
          </p:nvPr>
        </p:nvSpPr>
        <p:spPr/>
        <p:txBody>
          <a:bodyPr/>
          <a:lstStyle/>
          <a:p>
            <a:fld id="{601C1A71-DBF1-FA45-B7BC-EF1D1F894726}" type="slidenum">
              <a:rPr lang="fr-FR" smtClean="0"/>
              <a:t>9</a:t>
            </a:fld>
            <a:endParaRPr lang="fr-FR"/>
          </a:p>
        </p:txBody>
      </p:sp>
    </p:spTree>
    <p:extLst>
      <p:ext uri="{BB962C8B-B14F-4D97-AF65-F5344CB8AC3E}">
        <p14:creationId xmlns:p14="http://schemas.microsoft.com/office/powerpoint/2010/main" val="8403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5D01F3DE-9F7A-DA4D-B444-60C3DE0F7D34}" type="datetime1">
              <a:rPr lang="fr-FR" smtClean="0"/>
              <a:t>26/06/2017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7CDC20-49A8-274A-B4F0-D71B743F86A1}" type="slidenum">
              <a:rPr lang="fr-FR" smtClean="0"/>
              <a:t>‹N°›</a:t>
            </a:fld>
            <a:endParaRPr lang="fr-FR"/>
          </a:p>
        </p:txBody>
      </p:sp>
    </p:spTree>
    <p:extLst>
      <p:ext uri="{BB962C8B-B14F-4D97-AF65-F5344CB8AC3E}">
        <p14:creationId xmlns:p14="http://schemas.microsoft.com/office/powerpoint/2010/main" val="143460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0ACA598-7B34-3842-8C13-FC397DC3C360}" type="datetime1">
              <a:rPr lang="fr-FR" smtClean="0"/>
              <a:t>26/06/2017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7CDC20-49A8-274A-B4F0-D71B743F86A1}" type="slidenum">
              <a:rPr lang="fr-FR" smtClean="0"/>
              <a:t>‹N°›</a:t>
            </a:fld>
            <a:endParaRPr lang="fr-FR"/>
          </a:p>
        </p:txBody>
      </p:sp>
    </p:spTree>
    <p:extLst>
      <p:ext uri="{BB962C8B-B14F-4D97-AF65-F5344CB8AC3E}">
        <p14:creationId xmlns:p14="http://schemas.microsoft.com/office/powerpoint/2010/main" val="2595333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819CB63-A970-B34B-BAB1-769127E70EA3}" type="datetime1">
              <a:rPr lang="fr-FR" smtClean="0"/>
              <a:t>26/06/2017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7CDC20-49A8-274A-B4F0-D71B743F86A1}" type="slidenum">
              <a:rPr lang="fr-FR" smtClean="0"/>
              <a:t>‹N°›</a:t>
            </a:fld>
            <a:endParaRPr lang="fr-FR"/>
          </a:p>
        </p:txBody>
      </p:sp>
    </p:spTree>
    <p:extLst>
      <p:ext uri="{BB962C8B-B14F-4D97-AF65-F5344CB8AC3E}">
        <p14:creationId xmlns:p14="http://schemas.microsoft.com/office/powerpoint/2010/main" val="368614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02B432C-173F-8A4D-B3F4-589EC4C307F7}" type="datetime1">
              <a:rPr lang="fr-FR" smtClean="0"/>
              <a:t>26/06/2017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7CDC20-49A8-274A-B4F0-D71B743F86A1}" type="slidenum">
              <a:rPr lang="fr-FR" smtClean="0"/>
              <a:t>‹N°›</a:t>
            </a:fld>
            <a:endParaRPr lang="fr-FR"/>
          </a:p>
        </p:txBody>
      </p:sp>
    </p:spTree>
    <p:extLst>
      <p:ext uri="{BB962C8B-B14F-4D97-AF65-F5344CB8AC3E}">
        <p14:creationId xmlns:p14="http://schemas.microsoft.com/office/powerpoint/2010/main" val="101717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0766B26-A70B-DB4C-B4CA-59BDC03A0E12}" type="datetime1">
              <a:rPr lang="fr-FR" smtClean="0"/>
              <a:t>26/06/2017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7CDC20-49A8-274A-B4F0-D71B743F86A1}" type="slidenum">
              <a:rPr lang="fr-FR" smtClean="0"/>
              <a:t>‹N°›</a:t>
            </a:fld>
            <a:endParaRPr lang="fr-FR"/>
          </a:p>
        </p:txBody>
      </p:sp>
    </p:spTree>
    <p:extLst>
      <p:ext uri="{BB962C8B-B14F-4D97-AF65-F5344CB8AC3E}">
        <p14:creationId xmlns:p14="http://schemas.microsoft.com/office/powerpoint/2010/main" val="9386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93ED327-259F-C641-AEED-5188D5ED012F}" type="datetime1">
              <a:rPr lang="fr-FR" smtClean="0"/>
              <a:t>26/06/2017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7CDC20-49A8-274A-B4F0-D71B743F86A1}" type="slidenum">
              <a:rPr lang="fr-FR" smtClean="0"/>
              <a:t>‹N°›</a:t>
            </a:fld>
            <a:endParaRPr lang="fr-FR"/>
          </a:p>
        </p:txBody>
      </p:sp>
    </p:spTree>
    <p:extLst>
      <p:ext uri="{BB962C8B-B14F-4D97-AF65-F5344CB8AC3E}">
        <p14:creationId xmlns:p14="http://schemas.microsoft.com/office/powerpoint/2010/main" val="334843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E4AE016-7642-C245-BF04-FD33FC9CD52B}" type="datetime1">
              <a:rPr lang="fr-FR" smtClean="0"/>
              <a:t>26/06/2017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E7CDC20-49A8-274A-B4F0-D71B743F86A1}" type="slidenum">
              <a:rPr lang="fr-FR" smtClean="0"/>
              <a:t>‹N°›</a:t>
            </a:fld>
            <a:endParaRPr lang="fr-FR"/>
          </a:p>
        </p:txBody>
      </p:sp>
    </p:spTree>
    <p:extLst>
      <p:ext uri="{BB962C8B-B14F-4D97-AF65-F5344CB8AC3E}">
        <p14:creationId xmlns:p14="http://schemas.microsoft.com/office/powerpoint/2010/main" val="151325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990566E9-0755-184D-803E-CF0F5A47F5FE}" type="datetime1">
              <a:rPr lang="fr-FR" smtClean="0"/>
              <a:t>26/06/2017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E7CDC20-49A8-274A-B4F0-D71B743F86A1}" type="slidenum">
              <a:rPr lang="fr-FR" smtClean="0"/>
              <a:t>‹N°›</a:t>
            </a:fld>
            <a:endParaRPr lang="fr-FR"/>
          </a:p>
        </p:txBody>
      </p:sp>
    </p:spTree>
    <p:extLst>
      <p:ext uri="{BB962C8B-B14F-4D97-AF65-F5344CB8AC3E}">
        <p14:creationId xmlns:p14="http://schemas.microsoft.com/office/powerpoint/2010/main" val="269690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AA92608-690C-604E-97B5-475E39F6E8F7}" type="datetime1">
              <a:rPr lang="fr-FR" smtClean="0"/>
              <a:t>26/06/2017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E7CDC20-49A8-274A-B4F0-D71B743F86A1}" type="slidenum">
              <a:rPr lang="fr-FR" smtClean="0"/>
              <a:t>‹N°›</a:t>
            </a:fld>
            <a:endParaRPr lang="fr-FR"/>
          </a:p>
        </p:txBody>
      </p:sp>
    </p:spTree>
    <p:extLst>
      <p:ext uri="{BB962C8B-B14F-4D97-AF65-F5344CB8AC3E}">
        <p14:creationId xmlns:p14="http://schemas.microsoft.com/office/powerpoint/2010/main" val="335677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400F47D-221B-3A40-B832-5744D479060C}" type="datetime1">
              <a:rPr lang="fr-FR" smtClean="0"/>
              <a:t>26/06/2017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7CDC20-49A8-274A-B4F0-D71B743F86A1}" type="slidenum">
              <a:rPr lang="fr-FR" smtClean="0"/>
              <a:t>‹N°›</a:t>
            </a:fld>
            <a:endParaRPr lang="fr-FR"/>
          </a:p>
        </p:txBody>
      </p:sp>
    </p:spTree>
    <p:extLst>
      <p:ext uri="{BB962C8B-B14F-4D97-AF65-F5344CB8AC3E}">
        <p14:creationId xmlns:p14="http://schemas.microsoft.com/office/powerpoint/2010/main" val="1661289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1CE0A9B-1F5B-D54E-B6E5-55EACFE179BF}" type="datetime1">
              <a:rPr lang="fr-FR" smtClean="0"/>
              <a:t>26/06/2017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7CDC20-49A8-274A-B4F0-D71B743F86A1}" type="slidenum">
              <a:rPr lang="fr-FR" smtClean="0"/>
              <a:t>‹N°›</a:t>
            </a:fld>
            <a:endParaRPr lang="fr-FR"/>
          </a:p>
        </p:txBody>
      </p:sp>
    </p:spTree>
    <p:extLst>
      <p:ext uri="{BB962C8B-B14F-4D97-AF65-F5344CB8AC3E}">
        <p14:creationId xmlns:p14="http://schemas.microsoft.com/office/powerpoint/2010/main" val="1305108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4AB47-932C-4E4F-9C69-8D29689E22C9}" type="datetime1">
              <a:rPr lang="fr-FR" smtClean="0"/>
              <a:t>26/06/2017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7CDC20-49A8-274A-B4F0-D71B743F86A1}" type="slidenum">
              <a:rPr lang="fr-FR" smtClean="0"/>
              <a:t>‹N°›</a:t>
            </a:fld>
            <a:endParaRPr lang="fr-FR"/>
          </a:p>
        </p:txBody>
      </p:sp>
    </p:spTree>
    <p:extLst>
      <p:ext uri="{BB962C8B-B14F-4D97-AF65-F5344CB8AC3E}">
        <p14:creationId xmlns:p14="http://schemas.microsoft.com/office/powerpoint/2010/main" val="400436923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file:///\\localhost\Users\aristidemedenou\Desktop\DPBEP_2018\WORD\Macintosh%20HD:Users:aristidemedenou:Desktop:DPBEP_2018:WORD:Final:DPBEP_DGAE_07-06-2017_19062017.docx!OLE_LINK2" TargetMode="Externa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emf"/><Relationship Id="rId7" Type="http://schemas.openxmlformats.org/officeDocument/2006/relationships/diagramQuickStyle" Target="../diagrams/quickStyle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2.png"/><Relationship Id="rId9" Type="http://schemas.microsoft.com/office/2007/relationships/diagramDrawing" Target="../diagrams/drawing3.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emf"/><Relationship Id="rId7" Type="http://schemas.openxmlformats.org/officeDocument/2006/relationships/diagramColors" Target="../diagrams/colors5.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7.emf"/><Relationship Id="rId5" Type="http://schemas.openxmlformats.org/officeDocument/2006/relationships/oleObject" Target="file:///\\localhost\Users\aristidemedenou\Documents\Document2!OLE_LINK1" TargetMode="External"/><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8.emf"/><Relationship Id="rId5" Type="http://schemas.openxmlformats.org/officeDocument/2006/relationships/oleObject" Target="file:///\\localhost\Users\aristidemedenou\Desktop\DPBEP_2018\WORD\Final\Document5!_1433392194!OLE_LINK3" TargetMode="Externa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8" Type="http://schemas.openxmlformats.org/officeDocument/2006/relationships/image" Target="../media/image2.emf"/><Relationship Id="rId13" Type="http://schemas.microsoft.com/office/2007/relationships/diagramDrawing" Target="../diagrams/drawing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Colors" Target="../diagrams/colors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QuickStyle" Target="../diagrams/quickStyle7.xml"/><Relationship Id="rId5" Type="http://schemas.openxmlformats.org/officeDocument/2006/relationships/diagramQuickStyle" Target="../diagrams/quickStyle6.xml"/><Relationship Id="rId10" Type="http://schemas.openxmlformats.org/officeDocument/2006/relationships/diagramLayout" Target="../diagrams/layout7.xml"/><Relationship Id="rId4" Type="http://schemas.openxmlformats.org/officeDocument/2006/relationships/diagramLayout" Target="../diagrams/layout6.xml"/><Relationship Id="rId9"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27.xml"/><Relationship Id="rId7" Type="http://schemas.openxmlformats.org/officeDocument/2006/relationships/diagramColors" Target="../diagrams/colors8.xml"/><Relationship Id="rId12" Type="http://schemas.openxmlformats.org/officeDocument/2006/relationships/chart" Target="../charts/chart8.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diagramQuickStyle" Target="../diagrams/quickStyle8.xml"/><Relationship Id="rId11" Type="http://schemas.openxmlformats.org/officeDocument/2006/relationships/image" Target="../media/image19.emf"/><Relationship Id="rId5" Type="http://schemas.openxmlformats.org/officeDocument/2006/relationships/diagramLayout" Target="../diagrams/layout8.xml"/><Relationship Id="rId10" Type="http://schemas.openxmlformats.org/officeDocument/2006/relationships/oleObject" Target="file:///\\localhost\Users\aristidemedenou\Documents\Macintosh%20HD:Users:aristidemedenou:Desktop:DPBEP_2018:WORD:DPBEP_DGAE_30042017.docx!OLE_LINK4" TargetMode="External"/><Relationship Id="rId4" Type="http://schemas.openxmlformats.org/officeDocument/2006/relationships/diagramData" Target="../diagrams/data8.xml"/><Relationship Id="rId9" Type="http://schemas.openxmlformats.org/officeDocument/2006/relationships/image" Target="../media/image2.emf"/></Relationships>
</file>

<file path=ppt/slides/_rels/slide2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emf"/><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file:///\\localhost\Users\aristidemedenou\Desktop\DPBEP_2018\WORD\Macintosh%20HD:Users:aristidemedenou:Desktop:DPBEP_2018:WORD:Final:DPBEP_DGAE_07-06-2017_19062017.docx!OLE_LINK1" TargetMode="Externa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75782" y="1516899"/>
            <a:ext cx="7621745" cy="917222"/>
          </a:xfrm>
        </p:spPr>
        <p:style>
          <a:lnRef idx="2">
            <a:schemeClr val="accent1"/>
          </a:lnRef>
          <a:fillRef idx="1">
            <a:schemeClr val="lt1"/>
          </a:fillRef>
          <a:effectRef idx="0">
            <a:schemeClr val="accent1"/>
          </a:effectRef>
          <a:fontRef idx="minor">
            <a:schemeClr val="dk1"/>
          </a:fontRef>
        </p:style>
        <p:txBody>
          <a:bodyPr>
            <a:noAutofit/>
          </a:bodyPr>
          <a:lstStyle/>
          <a:p>
            <a:pPr lvl="0"/>
            <a:r>
              <a:rPr lang="fr-FR" sz="2000" b="1" dirty="0">
                <a:solidFill>
                  <a:schemeClr val="tx2">
                    <a:lumMod val="60000"/>
                    <a:lumOff val="40000"/>
                  </a:schemeClr>
                </a:solidFill>
                <a:latin typeface="Bookman Old Style"/>
                <a:cs typeface="Bookman Old Style"/>
              </a:rPr>
              <a:t>DOCUMENT DE PROGRAMMATION BUDGETAIRE ET ECONOMIQUE PLURIANNUELLE (DPBEP) 2018-2020</a:t>
            </a:r>
          </a:p>
        </p:txBody>
      </p:sp>
      <p:sp>
        <p:nvSpPr>
          <p:cNvPr id="4" name="ZoneTexte 3"/>
          <p:cNvSpPr txBox="1"/>
          <p:nvPr/>
        </p:nvSpPr>
        <p:spPr>
          <a:xfrm>
            <a:off x="3910193" y="6606510"/>
            <a:ext cx="184666" cy="369332"/>
          </a:xfrm>
          <a:prstGeom prst="rect">
            <a:avLst/>
          </a:prstGeom>
          <a:noFill/>
        </p:spPr>
        <p:txBody>
          <a:bodyPr wrap="none" rtlCol="0">
            <a:spAutoFit/>
          </a:bodyPr>
          <a:lstStyle/>
          <a:p>
            <a:endParaRPr lang="fr-FR" dirty="0"/>
          </a:p>
        </p:txBody>
      </p:sp>
      <p:pic>
        <p:nvPicPr>
          <p:cNvPr id="12" name="Image 11"/>
          <p:cNvPicPr/>
          <p:nvPr/>
        </p:nvPicPr>
        <p:blipFill>
          <a:blip r:embed="rId3">
            <a:extLst>
              <a:ext uri="{28A0092B-C50C-407E-A947-70E740481C1C}">
                <a14:useLocalDpi xmlns:a14="http://schemas.microsoft.com/office/drawing/2010/main" val="0"/>
              </a:ext>
            </a:extLst>
          </a:blip>
          <a:srcRect/>
          <a:stretch>
            <a:fillRect/>
          </a:stretch>
        </p:blipFill>
        <p:spPr bwMode="auto">
          <a:xfrm>
            <a:off x="-1" y="159197"/>
            <a:ext cx="4266963" cy="1153544"/>
          </a:xfrm>
          <a:prstGeom prst="rect">
            <a:avLst/>
          </a:prstGeom>
          <a:noFill/>
          <a:ln>
            <a:noFill/>
          </a:ln>
        </p:spPr>
      </p:pic>
      <p:pic>
        <p:nvPicPr>
          <p:cNvPr id="16" name="Image 15"/>
          <p:cNvPicPr>
            <a:picLocks noChangeAspect="1"/>
          </p:cNvPicPr>
          <p:nvPr/>
        </p:nvPicPr>
        <p:blipFill>
          <a:blip r:embed="rId4"/>
          <a:stretch>
            <a:fillRect/>
          </a:stretch>
        </p:blipFill>
        <p:spPr>
          <a:xfrm>
            <a:off x="1093194" y="6587789"/>
            <a:ext cx="6647158" cy="457994"/>
          </a:xfrm>
          <a:prstGeom prst="rect">
            <a:avLst/>
          </a:prstGeom>
        </p:spPr>
      </p:pic>
      <p:sp>
        <p:nvSpPr>
          <p:cNvPr id="7" name="Zone de texte 4"/>
          <p:cNvSpPr txBox="1">
            <a:spLocks/>
          </p:cNvSpPr>
          <p:nvPr/>
        </p:nvSpPr>
        <p:spPr>
          <a:xfrm>
            <a:off x="5864421" y="204760"/>
            <a:ext cx="2813912" cy="9144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fr-FR" sz="1100">
                <a:effectLst/>
                <a:latin typeface="Segoe UI"/>
                <a:ea typeface="Calibri"/>
                <a:cs typeface="Times New Roman"/>
              </a:rPr>
              <a:t>Tél : 21 30 10 20 – Fax : 21 30 18 51  </a:t>
            </a:r>
            <a:endParaRPr lang="fr-FR" sz="1100">
              <a:effectLst/>
              <a:ea typeface="Calibri"/>
              <a:cs typeface="Times New Roman"/>
            </a:endParaRPr>
          </a:p>
          <a:p>
            <a:pPr>
              <a:lnSpc>
                <a:spcPct val="115000"/>
              </a:lnSpc>
              <a:spcAft>
                <a:spcPts val="0"/>
              </a:spcAft>
            </a:pPr>
            <a:r>
              <a:rPr lang="fr-FR" sz="1100">
                <a:effectLst/>
                <a:latin typeface="Segoe UI"/>
                <a:ea typeface="Calibri"/>
                <a:cs typeface="Times New Roman"/>
              </a:rPr>
              <a:t>01 BP ; 302 </a:t>
            </a:r>
            <a:r>
              <a:rPr lang="fr-FR" sz="900">
                <a:effectLst/>
                <a:latin typeface="Segoe UI"/>
                <a:ea typeface="Calibri"/>
                <a:cs typeface="Times New Roman"/>
              </a:rPr>
              <a:t>COTONOU – ROUTE DE L’AEROPORT</a:t>
            </a:r>
            <a:endParaRPr lang="fr-FR" sz="1100">
              <a:effectLst/>
              <a:ea typeface="Calibri"/>
              <a:cs typeface="Times New Roman"/>
            </a:endParaRPr>
          </a:p>
          <a:p>
            <a:pPr>
              <a:lnSpc>
                <a:spcPct val="115000"/>
              </a:lnSpc>
              <a:spcAft>
                <a:spcPts val="0"/>
              </a:spcAft>
            </a:pPr>
            <a:r>
              <a:rPr lang="fr-FR" sz="1100">
                <a:effectLst/>
                <a:latin typeface="Segoe UI"/>
                <a:ea typeface="Calibri"/>
                <a:cs typeface="Times New Roman"/>
              </a:rPr>
              <a:t>www.finances.bj</a:t>
            </a:r>
            <a:endParaRPr lang="fr-FR" sz="1100">
              <a:effectLst/>
              <a:ea typeface="Calibri"/>
              <a:cs typeface="Times New Roman"/>
            </a:endParaRPr>
          </a:p>
        </p:txBody>
      </p:sp>
      <p:pic>
        <p:nvPicPr>
          <p:cNvPr id="6" name="Image 5"/>
          <p:cNvPicPr>
            <a:picLocks noChangeAspect="1"/>
          </p:cNvPicPr>
          <p:nvPr/>
        </p:nvPicPr>
        <p:blipFill>
          <a:blip r:embed="rId5"/>
          <a:stretch>
            <a:fillRect/>
          </a:stretch>
        </p:blipFill>
        <p:spPr>
          <a:xfrm>
            <a:off x="1107465" y="2631355"/>
            <a:ext cx="6837250" cy="2762297"/>
          </a:xfrm>
          <a:prstGeom prst="rect">
            <a:avLst/>
          </a:prstGeom>
        </p:spPr>
      </p:pic>
      <p:sp>
        <p:nvSpPr>
          <p:cNvPr id="9" name="ZoneTexte 8"/>
          <p:cNvSpPr txBox="1"/>
          <p:nvPr/>
        </p:nvSpPr>
        <p:spPr>
          <a:xfrm>
            <a:off x="2469444" y="5662556"/>
            <a:ext cx="4501445" cy="461665"/>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fr-FR" sz="2400" b="1" dirty="0">
                <a:solidFill>
                  <a:srgbClr val="FF0000"/>
                </a:solidFill>
                <a:effectLst>
                  <a:glow rad="139700">
                    <a:schemeClr val="accent1">
                      <a:satMod val="175000"/>
                      <a:alpha val="40000"/>
                    </a:schemeClr>
                  </a:glow>
                  <a:reflection blurRad="6350" stA="55000" endA="300" endPos="45500" dir="5400000" sy="-100000" algn="bl" rotWithShape="0"/>
                </a:effectLst>
              </a:rPr>
              <a:t>PROJET DE LOI DE FINANCES 2018</a:t>
            </a:r>
          </a:p>
        </p:txBody>
      </p:sp>
    </p:spTree>
    <p:extLst>
      <p:ext uri="{BB962C8B-B14F-4D97-AF65-F5344CB8AC3E}">
        <p14:creationId xmlns:p14="http://schemas.microsoft.com/office/powerpoint/2010/main" val="236903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10193" y="6606510"/>
            <a:ext cx="184666" cy="369332"/>
          </a:xfrm>
          <a:prstGeom prst="rect">
            <a:avLst/>
          </a:prstGeom>
          <a:noFill/>
        </p:spPr>
        <p:txBody>
          <a:bodyPr wrap="none" rtlCol="0">
            <a:spAutoFit/>
          </a:bodyPr>
          <a:lstStyle/>
          <a:p>
            <a:endParaRPr lang="fr-FR" dirty="0"/>
          </a:p>
        </p:txBody>
      </p:sp>
      <p:pic>
        <p:nvPicPr>
          <p:cNvPr id="16" name="Image 15"/>
          <p:cNvPicPr>
            <a:picLocks noChangeAspect="1"/>
          </p:cNvPicPr>
          <p:nvPr/>
        </p:nvPicPr>
        <p:blipFill>
          <a:blip r:embed="rId3"/>
          <a:stretch>
            <a:fillRect/>
          </a:stretch>
        </p:blipFill>
        <p:spPr>
          <a:xfrm>
            <a:off x="1093194" y="6587789"/>
            <a:ext cx="6647158" cy="457994"/>
          </a:xfrm>
          <a:prstGeom prst="rect">
            <a:avLst/>
          </a:prstGeom>
        </p:spPr>
      </p:pic>
      <p:sp>
        <p:nvSpPr>
          <p:cNvPr id="77"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10</a:t>
            </a:fld>
            <a:endParaRPr lang="fr-FR"/>
          </a:p>
        </p:txBody>
      </p:sp>
      <p:cxnSp>
        <p:nvCxnSpPr>
          <p:cNvPr id="83" name="Connecteur droit 82"/>
          <p:cNvCxnSpPr/>
          <p:nvPr/>
        </p:nvCxnSpPr>
        <p:spPr>
          <a:xfrm flipV="1">
            <a:off x="0" y="738280"/>
            <a:ext cx="9144000" cy="14111"/>
          </a:xfrm>
          <a:prstGeom prst="line">
            <a:avLst/>
          </a:prstGeom>
        </p:spPr>
        <p:style>
          <a:lnRef idx="2">
            <a:schemeClr val="accent1"/>
          </a:lnRef>
          <a:fillRef idx="0">
            <a:schemeClr val="accent1"/>
          </a:fillRef>
          <a:effectRef idx="1">
            <a:schemeClr val="accent1"/>
          </a:effectRef>
          <a:fontRef idx="minor">
            <a:schemeClr val="tx1"/>
          </a:fontRef>
        </p:style>
      </p:cxnSp>
      <p:sp>
        <p:nvSpPr>
          <p:cNvPr id="85" name="Espace réservé du numéro de diapositive 3"/>
          <p:cNvSpPr txBox="1">
            <a:spLocks/>
          </p:cNvSpPr>
          <p:nvPr/>
        </p:nvSpPr>
        <p:spPr>
          <a:xfrm>
            <a:off x="6705600" y="6508750"/>
            <a:ext cx="213360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7CDC20-49A8-274A-B4F0-D71B743F86A1}" type="slidenum">
              <a:rPr lang="fr-FR" smtClean="0"/>
              <a:pPr/>
              <a:t>10</a:t>
            </a:fld>
            <a:endParaRPr lang="fr-FR"/>
          </a:p>
        </p:txBody>
      </p:sp>
      <p:sp>
        <p:nvSpPr>
          <p:cNvPr id="3" name="ZoneTexte 2"/>
          <p:cNvSpPr txBox="1"/>
          <p:nvPr/>
        </p:nvSpPr>
        <p:spPr>
          <a:xfrm>
            <a:off x="508000" y="2047479"/>
            <a:ext cx="8178800" cy="430887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spcBef>
                <a:spcPts val="600"/>
              </a:spcBef>
              <a:spcAft>
                <a:spcPts val="600"/>
              </a:spcAft>
              <a:buFont typeface="Arial"/>
              <a:buChar char="•"/>
            </a:pPr>
            <a:r>
              <a:rPr lang="fr-FR" sz="1700" b="1" dirty="0">
                <a:latin typeface="Georgia"/>
                <a:cs typeface="Georgia"/>
              </a:rPr>
              <a:t>Au sens où on l’entend, le Bénin n’est pas dans une situation nécessitant une mise sous programme avec le FMI</a:t>
            </a:r>
          </a:p>
          <a:p>
            <a:pPr marL="285750" indent="-285750">
              <a:spcBef>
                <a:spcPts val="600"/>
              </a:spcBef>
              <a:spcAft>
                <a:spcPts val="600"/>
              </a:spcAft>
              <a:buFont typeface="Arial"/>
              <a:buChar char="•"/>
            </a:pPr>
            <a:r>
              <a:rPr lang="fr-FR" sz="1700" b="1" dirty="0">
                <a:latin typeface="Georgia"/>
                <a:cs typeface="Georgia"/>
              </a:rPr>
              <a:t>Toutefois, le Gouvernement a voulu rompre avec la tradition et convenir d’un Programme avec le Fonds pour :</a:t>
            </a:r>
          </a:p>
          <a:p>
            <a:pPr marL="742950" lvl="1" indent="-285750">
              <a:spcBef>
                <a:spcPts val="600"/>
              </a:spcBef>
              <a:spcAft>
                <a:spcPts val="600"/>
              </a:spcAft>
              <a:buFont typeface="Courier New"/>
              <a:buChar char="o"/>
            </a:pPr>
            <a:r>
              <a:rPr lang="fr-FR" sz="1700" dirty="0">
                <a:latin typeface="Georgia"/>
                <a:cs typeface="Georgia"/>
              </a:rPr>
              <a:t>démontrer la bonne gouvernance des finances publiques </a:t>
            </a:r>
          </a:p>
          <a:p>
            <a:pPr marL="742950" lvl="1" indent="-285750">
              <a:spcBef>
                <a:spcPts val="600"/>
              </a:spcBef>
              <a:spcAft>
                <a:spcPts val="600"/>
              </a:spcAft>
              <a:buFont typeface="Courier New"/>
              <a:buChar char="o"/>
            </a:pPr>
            <a:r>
              <a:rPr lang="fr-FR" sz="1700" dirty="0">
                <a:latin typeface="Georgia"/>
                <a:cs typeface="Georgia"/>
              </a:rPr>
              <a:t>maintenir la confiance de la communauté internationale  </a:t>
            </a:r>
          </a:p>
          <a:p>
            <a:pPr marL="742950" lvl="1" indent="-285750">
              <a:spcBef>
                <a:spcPts val="600"/>
              </a:spcBef>
              <a:spcAft>
                <a:spcPts val="600"/>
              </a:spcAft>
              <a:buFont typeface="Courier New"/>
              <a:buChar char="o"/>
            </a:pPr>
            <a:r>
              <a:rPr lang="fr-FR" sz="1700" dirty="0">
                <a:latin typeface="Georgia"/>
                <a:cs typeface="Georgia"/>
              </a:rPr>
              <a:t>envoyer des signaux forts aux investisseurs </a:t>
            </a:r>
          </a:p>
          <a:p>
            <a:pPr marL="742950" lvl="1" indent="-285750">
              <a:spcBef>
                <a:spcPts val="600"/>
              </a:spcBef>
              <a:spcAft>
                <a:spcPts val="600"/>
              </a:spcAft>
              <a:buFont typeface="Courier New"/>
              <a:buChar char="o"/>
            </a:pPr>
            <a:r>
              <a:rPr lang="fr-FR" sz="1700" dirty="0">
                <a:latin typeface="Georgia"/>
                <a:cs typeface="Georgia"/>
              </a:rPr>
              <a:t>d’assurer la célérité des montages financiers  </a:t>
            </a:r>
          </a:p>
          <a:p>
            <a:pPr marL="358775" lvl="1" indent="-285750">
              <a:spcBef>
                <a:spcPts val="600"/>
              </a:spcBef>
              <a:spcAft>
                <a:spcPts val="600"/>
              </a:spcAft>
              <a:buFont typeface="Arial"/>
              <a:buChar char="•"/>
            </a:pPr>
            <a:r>
              <a:rPr lang="fr-FR" sz="1700" b="1" dirty="0">
                <a:latin typeface="Georgia"/>
                <a:cs typeface="Georgia"/>
              </a:rPr>
              <a:t>Toutefois, le Gouvernement compte dépasser les objectifs de recettes du FMI afin d’atteindre les prévisions de dépenses de la Loi de Finances 2017.</a:t>
            </a:r>
          </a:p>
          <a:p>
            <a:pPr lvl="1">
              <a:spcBef>
                <a:spcPts val="600"/>
              </a:spcBef>
              <a:spcAft>
                <a:spcPts val="600"/>
              </a:spcAft>
            </a:pPr>
            <a:endParaRPr lang="fr-FR" sz="1700" b="1" dirty="0">
              <a:latin typeface="Georgia"/>
              <a:cs typeface="Georgia"/>
            </a:endParaRPr>
          </a:p>
        </p:txBody>
      </p:sp>
      <p:sp>
        <p:nvSpPr>
          <p:cNvPr id="11" name="ZoneTexte 10"/>
          <p:cNvSpPr txBox="1"/>
          <p:nvPr/>
        </p:nvSpPr>
        <p:spPr>
          <a:xfrm>
            <a:off x="508000" y="1454414"/>
            <a:ext cx="8178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a:defRPr b="1">
                <a:solidFill>
                  <a:schemeClr val="accent1"/>
                </a:solidFill>
                <a:latin typeface="Trebuchet MS" pitchFamily="34" charset="0"/>
                <a:cs typeface="Arial" charset="0"/>
              </a:defRPr>
            </a:lvl1pPr>
          </a:lstStyle>
          <a:p>
            <a:pPr algn="ctr"/>
            <a:r>
              <a:rPr lang="fr-FR" dirty="0">
                <a:latin typeface="Bookman Old Style" pitchFamily="18" charset="0"/>
              </a:rPr>
              <a:t>Programme avec le FMI</a:t>
            </a:r>
          </a:p>
        </p:txBody>
      </p:sp>
      <p:sp>
        <p:nvSpPr>
          <p:cNvPr id="12" name="ZoneTexte 11"/>
          <p:cNvSpPr txBox="1"/>
          <p:nvPr/>
        </p:nvSpPr>
        <p:spPr>
          <a:xfrm>
            <a:off x="1589647" y="828067"/>
            <a:ext cx="6050809" cy="461665"/>
          </a:xfrm>
          <a:prstGeom prst="rect">
            <a:avLst/>
          </a:prstGeom>
          <a:noFill/>
        </p:spPr>
        <p:txBody>
          <a:bodyPr wrap="square" rtlCol="0">
            <a:spAutoFit/>
          </a:bodyPr>
          <a:lstStyle/>
          <a:p>
            <a:pPr algn="ctr"/>
            <a:r>
              <a:rPr lang="fr-FR" sz="2400" b="1" i="1" dirty="0">
                <a:solidFill>
                  <a:srgbClr val="FF0000"/>
                </a:solidFill>
                <a:latin typeface="Baskerville"/>
                <a:ea typeface="ＭＳ Ｐゴシック" charset="0"/>
                <a:cs typeface="Baskerville"/>
              </a:rPr>
              <a:t>Retour sur 2017</a:t>
            </a:r>
          </a:p>
        </p:txBody>
      </p:sp>
      <p:sp>
        <p:nvSpPr>
          <p:cNvPr id="13" name="ZoneTexte 12"/>
          <p:cNvSpPr txBox="1"/>
          <p:nvPr/>
        </p:nvSpPr>
        <p:spPr>
          <a:xfrm>
            <a:off x="773289" y="139773"/>
            <a:ext cx="8065911" cy="461665"/>
          </a:xfrm>
          <a:prstGeom prst="rect">
            <a:avLst/>
          </a:prstGeom>
          <a:noFill/>
        </p:spPr>
        <p:txBody>
          <a:bodyPr wrap="square" rtlCol="0">
            <a:spAutoFit/>
          </a:bodyPr>
          <a:lstStyle/>
          <a:p>
            <a:pPr algn="ctr"/>
            <a:r>
              <a:rPr lang="fr-FR" sz="2400" b="1" dirty="0">
                <a:solidFill>
                  <a:srgbClr val="0070C0"/>
                </a:solidFill>
                <a:latin typeface="Calibri" charset="0"/>
                <a:ea typeface="ＭＳ Ｐゴシック" charset="0"/>
              </a:rPr>
              <a:t>Situation économique et financière 2014-2017   (6/12)</a:t>
            </a:r>
          </a:p>
        </p:txBody>
      </p:sp>
    </p:spTree>
    <p:extLst>
      <p:ext uri="{BB962C8B-B14F-4D97-AF65-F5344CB8AC3E}">
        <p14:creationId xmlns:p14="http://schemas.microsoft.com/office/powerpoint/2010/main" val="1916545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10193" y="6606510"/>
            <a:ext cx="184666" cy="369332"/>
          </a:xfrm>
          <a:prstGeom prst="rect">
            <a:avLst/>
          </a:prstGeom>
          <a:noFill/>
        </p:spPr>
        <p:txBody>
          <a:bodyPr wrap="none" rtlCol="0">
            <a:spAutoFit/>
          </a:bodyPr>
          <a:lstStyle/>
          <a:p>
            <a:endParaRPr lang="fr-FR" dirty="0"/>
          </a:p>
        </p:txBody>
      </p:sp>
      <p:pic>
        <p:nvPicPr>
          <p:cNvPr id="16" name="Image 15"/>
          <p:cNvPicPr>
            <a:picLocks noChangeAspect="1"/>
          </p:cNvPicPr>
          <p:nvPr/>
        </p:nvPicPr>
        <p:blipFill>
          <a:blip r:embed="rId4"/>
          <a:stretch>
            <a:fillRect/>
          </a:stretch>
        </p:blipFill>
        <p:spPr>
          <a:xfrm>
            <a:off x="1093194" y="6587789"/>
            <a:ext cx="6647158" cy="457994"/>
          </a:xfrm>
          <a:prstGeom prst="rect">
            <a:avLst/>
          </a:prstGeom>
        </p:spPr>
      </p:pic>
      <p:sp>
        <p:nvSpPr>
          <p:cNvPr id="77"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11</a:t>
            </a:fld>
            <a:endParaRPr lang="fr-FR"/>
          </a:p>
        </p:txBody>
      </p:sp>
      <p:sp>
        <p:nvSpPr>
          <p:cNvPr id="82" name="ZoneTexte 81"/>
          <p:cNvSpPr txBox="1"/>
          <p:nvPr/>
        </p:nvSpPr>
        <p:spPr>
          <a:xfrm>
            <a:off x="313081" y="1034819"/>
            <a:ext cx="843527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a:defRPr b="1">
                <a:solidFill>
                  <a:schemeClr val="accent1"/>
                </a:solidFill>
                <a:latin typeface="Trebuchet MS" pitchFamily="34" charset="0"/>
                <a:cs typeface="Arial" charset="0"/>
              </a:defRPr>
            </a:lvl1pPr>
          </a:lstStyle>
          <a:p>
            <a:pPr algn="ctr"/>
            <a:r>
              <a:rPr lang="fr-FR" dirty="0">
                <a:latin typeface="Bookman Old Style" pitchFamily="18" charset="0"/>
              </a:rPr>
              <a:t>Prévisions FMI 2017</a:t>
            </a:r>
          </a:p>
        </p:txBody>
      </p:sp>
      <p:cxnSp>
        <p:nvCxnSpPr>
          <p:cNvPr id="83" name="Connecteur droit 82"/>
          <p:cNvCxnSpPr/>
          <p:nvPr/>
        </p:nvCxnSpPr>
        <p:spPr>
          <a:xfrm flipV="1">
            <a:off x="0" y="852431"/>
            <a:ext cx="9144000" cy="14111"/>
          </a:xfrm>
          <a:prstGeom prst="line">
            <a:avLst/>
          </a:prstGeom>
        </p:spPr>
        <p:style>
          <a:lnRef idx="2">
            <a:schemeClr val="accent1"/>
          </a:lnRef>
          <a:fillRef idx="0">
            <a:schemeClr val="accent1"/>
          </a:fillRef>
          <a:effectRef idx="1">
            <a:schemeClr val="accent1"/>
          </a:effectRef>
          <a:fontRef idx="minor">
            <a:schemeClr val="tx1"/>
          </a:fontRef>
        </p:style>
      </p:cxnSp>
      <p:sp>
        <p:nvSpPr>
          <p:cNvPr id="85" name="Espace réservé du numéro de diapositive 3"/>
          <p:cNvSpPr txBox="1">
            <a:spLocks/>
          </p:cNvSpPr>
          <p:nvPr/>
        </p:nvSpPr>
        <p:spPr>
          <a:xfrm>
            <a:off x="6705600" y="6508750"/>
            <a:ext cx="213360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7CDC20-49A8-274A-B4F0-D71B743F86A1}" type="slidenum">
              <a:rPr lang="fr-FR" smtClean="0"/>
              <a:pPr/>
              <a:t>11</a:t>
            </a:fld>
            <a:endParaRPr lang="fr-FR"/>
          </a:p>
        </p:txBody>
      </p:sp>
      <p:graphicFrame>
        <p:nvGraphicFramePr>
          <p:cNvPr id="3" name="Objet 2"/>
          <p:cNvGraphicFramePr>
            <a:graphicFrameLocks noChangeAspect="1"/>
          </p:cNvGraphicFramePr>
          <p:nvPr>
            <p:extLst>
              <p:ext uri="{D42A27DB-BD31-4B8C-83A1-F6EECF244321}">
                <p14:modId xmlns:p14="http://schemas.microsoft.com/office/powerpoint/2010/main" val="1282566175"/>
              </p:ext>
            </p:extLst>
          </p:nvPr>
        </p:nvGraphicFramePr>
        <p:xfrm>
          <a:off x="313080" y="1569581"/>
          <a:ext cx="8435279" cy="5151894"/>
        </p:xfrm>
        <a:graphic>
          <a:graphicData uri="http://schemas.openxmlformats.org/presentationml/2006/ole">
            <mc:AlternateContent xmlns:mc="http://schemas.openxmlformats.org/markup-compatibility/2006">
              <mc:Choice xmlns:v="urn:schemas-microsoft-com:vml" Requires="v">
                <p:oleObj spid="_x0000_s23603" name="Document" r:id="rId5" imgW="6070600" imgH="4800600" progId="Word.Document.12">
                  <p:link updateAutomatic="1"/>
                </p:oleObj>
              </mc:Choice>
              <mc:Fallback>
                <p:oleObj name="Document" r:id="rId5" imgW="6070600" imgH="4800600" progId="Word.Document.12">
                  <p:link updateAutomatic="1"/>
                  <p:pic>
                    <p:nvPicPr>
                      <p:cNvPr id="0" name=""/>
                      <p:cNvPicPr/>
                      <p:nvPr/>
                    </p:nvPicPr>
                    <p:blipFill>
                      <a:blip r:embed="rId6"/>
                      <a:stretch>
                        <a:fillRect/>
                      </a:stretch>
                    </p:blipFill>
                    <p:spPr>
                      <a:xfrm>
                        <a:off x="313080" y="1569581"/>
                        <a:ext cx="8435279" cy="5151894"/>
                      </a:xfrm>
                      <a:prstGeom prst="rect">
                        <a:avLst/>
                      </a:prstGeom>
                    </p:spPr>
                  </p:pic>
                </p:oleObj>
              </mc:Fallback>
            </mc:AlternateContent>
          </a:graphicData>
        </a:graphic>
      </p:graphicFrame>
      <p:sp>
        <p:nvSpPr>
          <p:cNvPr id="11" name="ZoneTexte 10"/>
          <p:cNvSpPr txBox="1"/>
          <p:nvPr/>
        </p:nvSpPr>
        <p:spPr>
          <a:xfrm>
            <a:off x="682448" y="137337"/>
            <a:ext cx="8065911" cy="461665"/>
          </a:xfrm>
          <a:prstGeom prst="rect">
            <a:avLst/>
          </a:prstGeom>
          <a:noFill/>
        </p:spPr>
        <p:txBody>
          <a:bodyPr wrap="square" rtlCol="0">
            <a:spAutoFit/>
          </a:bodyPr>
          <a:lstStyle/>
          <a:p>
            <a:pPr algn="ctr"/>
            <a:r>
              <a:rPr lang="fr-FR" sz="2400" b="1" dirty="0">
                <a:solidFill>
                  <a:srgbClr val="0070C0"/>
                </a:solidFill>
                <a:latin typeface="Calibri" charset="0"/>
                <a:ea typeface="ＭＳ Ｐゴシック" charset="0"/>
              </a:rPr>
              <a:t>Situation économique et financière 2014-2017   (7/12)</a:t>
            </a:r>
          </a:p>
        </p:txBody>
      </p:sp>
    </p:spTree>
    <p:extLst>
      <p:ext uri="{BB962C8B-B14F-4D97-AF65-F5344CB8AC3E}">
        <p14:creationId xmlns:p14="http://schemas.microsoft.com/office/powerpoint/2010/main" val="3675973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10193" y="6606510"/>
            <a:ext cx="184666" cy="369332"/>
          </a:xfrm>
          <a:prstGeom prst="rect">
            <a:avLst/>
          </a:prstGeom>
          <a:noFill/>
        </p:spPr>
        <p:txBody>
          <a:bodyPr wrap="none" rtlCol="0">
            <a:spAutoFit/>
          </a:bodyPr>
          <a:lstStyle/>
          <a:p>
            <a:endParaRPr lang="fr-FR" dirty="0"/>
          </a:p>
        </p:txBody>
      </p:sp>
      <p:pic>
        <p:nvPicPr>
          <p:cNvPr id="16" name="Image 15"/>
          <p:cNvPicPr>
            <a:picLocks noChangeAspect="1"/>
          </p:cNvPicPr>
          <p:nvPr/>
        </p:nvPicPr>
        <p:blipFill>
          <a:blip r:embed="rId3"/>
          <a:stretch>
            <a:fillRect/>
          </a:stretch>
        </p:blipFill>
        <p:spPr>
          <a:xfrm>
            <a:off x="1093194" y="6587789"/>
            <a:ext cx="6647158" cy="457994"/>
          </a:xfrm>
          <a:prstGeom prst="rect">
            <a:avLst/>
          </a:prstGeom>
        </p:spPr>
      </p:pic>
      <p:sp>
        <p:nvSpPr>
          <p:cNvPr id="77"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12</a:t>
            </a:fld>
            <a:endParaRPr lang="fr-FR"/>
          </a:p>
        </p:txBody>
      </p:sp>
      <p:graphicFrame>
        <p:nvGraphicFramePr>
          <p:cNvPr id="7" name="Graphique 6"/>
          <p:cNvGraphicFramePr/>
          <p:nvPr>
            <p:extLst>
              <p:ext uri="{D42A27DB-BD31-4B8C-83A1-F6EECF244321}">
                <p14:modId xmlns:p14="http://schemas.microsoft.com/office/powerpoint/2010/main" val="4241544699"/>
              </p:ext>
            </p:extLst>
          </p:nvPr>
        </p:nvGraphicFramePr>
        <p:xfrm>
          <a:off x="591090" y="2511331"/>
          <a:ext cx="7982821" cy="3727201"/>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703979" y="1735285"/>
            <a:ext cx="798282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b="1" dirty="0">
                <a:solidFill>
                  <a:schemeClr val="accent1"/>
                </a:solidFill>
                <a:latin typeface="Bookman Old Style" pitchFamily="18" charset="0"/>
                <a:cs typeface="Arial" charset="0"/>
              </a:rPr>
              <a:t>Le taux d’endettement est maîtrisé et compatible avec les dispositions communautaires</a:t>
            </a:r>
          </a:p>
        </p:txBody>
      </p:sp>
      <p:cxnSp>
        <p:nvCxnSpPr>
          <p:cNvPr id="14" name="Connecteur droit 13"/>
          <p:cNvCxnSpPr/>
          <p:nvPr/>
        </p:nvCxnSpPr>
        <p:spPr>
          <a:xfrm flipV="1">
            <a:off x="0" y="917222"/>
            <a:ext cx="9144000" cy="14111"/>
          </a:xfrm>
          <a:prstGeom prst="line">
            <a:avLst/>
          </a:prstGeom>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508000" y="256444"/>
            <a:ext cx="8065911" cy="461665"/>
          </a:xfrm>
          <a:prstGeom prst="rect">
            <a:avLst/>
          </a:prstGeom>
          <a:noFill/>
        </p:spPr>
        <p:txBody>
          <a:bodyPr wrap="square" rtlCol="0">
            <a:spAutoFit/>
          </a:bodyPr>
          <a:lstStyle/>
          <a:p>
            <a:pPr algn="ctr"/>
            <a:r>
              <a:rPr lang="fr-FR" sz="2400" b="1" dirty="0">
                <a:solidFill>
                  <a:srgbClr val="0070C0"/>
                </a:solidFill>
                <a:latin typeface="Calibri" charset="0"/>
                <a:ea typeface="ＭＳ Ｐゴシック" charset="0"/>
              </a:rPr>
              <a:t>Situation économique et financière 2014-2017  (8/12)</a:t>
            </a:r>
          </a:p>
        </p:txBody>
      </p:sp>
      <p:sp>
        <p:nvSpPr>
          <p:cNvPr id="9" name="Double flèche verticale 8"/>
          <p:cNvSpPr/>
          <p:nvPr/>
        </p:nvSpPr>
        <p:spPr>
          <a:xfrm>
            <a:off x="7913009" y="3181969"/>
            <a:ext cx="345315" cy="643088"/>
          </a:xfrm>
          <a:prstGeom prst="upDownArrow">
            <a:avLst/>
          </a:prstGeom>
          <a:solidFill>
            <a:srgbClr val="CCFFCC"/>
          </a:solid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p:cNvSpPr txBox="1"/>
          <p:nvPr/>
        </p:nvSpPr>
        <p:spPr>
          <a:xfrm>
            <a:off x="1475481" y="1058899"/>
            <a:ext cx="6050809" cy="461665"/>
          </a:xfrm>
          <a:prstGeom prst="rect">
            <a:avLst/>
          </a:prstGeom>
          <a:noFill/>
        </p:spPr>
        <p:txBody>
          <a:bodyPr wrap="square" rtlCol="0">
            <a:spAutoFit/>
          </a:bodyPr>
          <a:lstStyle/>
          <a:p>
            <a:pPr algn="ctr"/>
            <a:r>
              <a:rPr lang="fr-FR" sz="2400" b="1" i="1" dirty="0">
                <a:solidFill>
                  <a:srgbClr val="FF0000"/>
                </a:solidFill>
                <a:latin typeface="Baskerville"/>
                <a:ea typeface="ＭＳ Ｐゴシック" charset="0"/>
                <a:cs typeface="Baskerville"/>
              </a:rPr>
              <a:t>Dette</a:t>
            </a:r>
          </a:p>
        </p:txBody>
      </p:sp>
    </p:spTree>
    <p:extLst>
      <p:ext uri="{BB962C8B-B14F-4D97-AF65-F5344CB8AC3E}">
        <p14:creationId xmlns:p14="http://schemas.microsoft.com/office/powerpoint/2010/main" val="153197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10193" y="6606510"/>
            <a:ext cx="184666" cy="369332"/>
          </a:xfrm>
          <a:prstGeom prst="rect">
            <a:avLst/>
          </a:prstGeom>
          <a:noFill/>
        </p:spPr>
        <p:txBody>
          <a:bodyPr wrap="none" rtlCol="0">
            <a:spAutoFit/>
          </a:bodyPr>
          <a:lstStyle/>
          <a:p>
            <a:endParaRPr lang="fr-FR" dirty="0"/>
          </a:p>
        </p:txBody>
      </p:sp>
      <p:pic>
        <p:nvPicPr>
          <p:cNvPr id="16" name="Image 15"/>
          <p:cNvPicPr>
            <a:picLocks noChangeAspect="1"/>
          </p:cNvPicPr>
          <p:nvPr/>
        </p:nvPicPr>
        <p:blipFill>
          <a:blip r:embed="rId3"/>
          <a:stretch>
            <a:fillRect/>
          </a:stretch>
        </p:blipFill>
        <p:spPr>
          <a:xfrm>
            <a:off x="1093194" y="6587789"/>
            <a:ext cx="6647158" cy="457994"/>
          </a:xfrm>
          <a:prstGeom prst="rect">
            <a:avLst/>
          </a:prstGeom>
        </p:spPr>
      </p:pic>
      <p:sp>
        <p:nvSpPr>
          <p:cNvPr id="77"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13</a:t>
            </a:fld>
            <a:endParaRPr lang="fr-FR"/>
          </a:p>
        </p:txBody>
      </p:sp>
      <p:sp>
        <p:nvSpPr>
          <p:cNvPr id="12" name="Rectangle 11"/>
          <p:cNvSpPr/>
          <p:nvPr/>
        </p:nvSpPr>
        <p:spPr>
          <a:xfrm>
            <a:off x="354811" y="1512774"/>
            <a:ext cx="8331989"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b="1" dirty="0">
                <a:solidFill>
                  <a:schemeClr val="accent1"/>
                </a:solidFill>
                <a:latin typeface="Bookman Old Style" pitchFamily="18" charset="0"/>
                <a:cs typeface="Arial" charset="0"/>
              </a:rPr>
              <a:t>Il est noté une nette amélioration de la situation financière des entreprises entre 2016 et 2017. </a:t>
            </a:r>
          </a:p>
        </p:txBody>
      </p:sp>
      <p:sp>
        <p:nvSpPr>
          <p:cNvPr id="10" name="ZoneTexte 9"/>
          <p:cNvSpPr txBox="1"/>
          <p:nvPr/>
        </p:nvSpPr>
        <p:spPr>
          <a:xfrm>
            <a:off x="277200" y="2193441"/>
            <a:ext cx="3920856" cy="584776"/>
          </a:xfrm>
          <a:prstGeom prst="rect">
            <a:avLst/>
          </a:prstGeom>
          <a:noFill/>
        </p:spPr>
        <p:txBody>
          <a:bodyPr wrap="square" rtlCol="0">
            <a:spAutoFit/>
          </a:bodyPr>
          <a:lstStyle/>
          <a:p>
            <a:r>
              <a:rPr lang="fr-FR" sz="1600" b="1" u="sng" dirty="0">
                <a:solidFill>
                  <a:schemeClr val="accent1">
                    <a:lumMod val="75000"/>
                  </a:schemeClr>
                </a:solidFill>
              </a:rPr>
              <a:t>Graphique 1 </a:t>
            </a:r>
            <a:r>
              <a:rPr lang="fr-FR" sz="1600" dirty="0">
                <a:solidFill>
                  <a:schemeClr val="accent1">
                    <a:lumMod val="75000"/>
                  </a:schemeClr>
                </a:solidFill>
              </a:rPr>
              <a:t>: Subventions et contribution au budget des entreprises publiques </a:t>
            </a:r>
          </a:p>
        </p:txBody>
      </p:sp>
      <p:sp>
        <p:nvSpPr>
          <p:cNvPr id="14" name="ZoneTexte 13"/>
          <p:cNvSpPr txBox="1"/>
          <p:nvPr/>
        </p:nvSpPr>
        <p:spPr>
          <a:xfrm>
            <a:off x="4765944" y="2175383"/>
            <a:ext cx="3920856" cy="584776"/>
          </a:xfrm>
          <a:prstGeom prst="rect">
            <a:avLst/>
          </a:prstGeom>
          <a:noFill/>
        </p:spPr>
        <p:txBody>
          <a:bodyPr wrap="square" rtlCol="0">
            <a:spAutoFit/>
          </a:bodyPr>
          <a:lstStyle/>
          <a:p>
            <a:r>
              <a:rPr lang="fr-FR" sz="1600" b="1" u="sng" dirty="0">
                <a:solidFill>
                  <a:schemeClr val="accent1">
                    <a:lumMod val="75000"/>
                  </a:schemeClr>
                </a:solidFill>
              </a:rPr>
              <a:t>Graphique 2 </a:t>
            </a:r>
            <a:r>
              <a:rPr lang="fr-FR" sz="1600" dirty="0">
                <a:solidFill>
                  <a:schemeClr val="accent1">
                    <a:lumMod val="75000"/>
                  </a:schemeClr>
                </a:solidFill>
              </a:rPr>
              <a:t>: Subventions et contribution au budget des offices d’Etat</a:t>
            </a:r>
          </a:p>
        </p:txBody>
      </p:sp>
      <p:cxnSp>
        <p:nvCxnSpPr>
          <p:cNvPr id="15" name="Connecteur droit 14"/>
          <p:cNvCxnSpPr/>
          <p:nvPr/>
        </p:nvCxnSpPr>
        <p:spPr>
          <a:xfrm flipV="1">
            <a:off x="0" y="760264"/>
            <a:ext cx="9144000" cy="14111"/>
          </a:xfrm>
          <a:prstGeom prst="line">
            <a:avLst/>
          </a:prstGeom>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508000" y="156561"/>
            <a:ext cx="8065911" cy="461665"/>
          </a:xfrm>
          <a:prstGeom prst="rect">
            <a:avLst/>
          </a:prstGeom>
          <a:noFill/>
        </p:spPr>
        <p:txBody>
          <a:bodyPr wrap="square" rtlCol="0">
            <a:spAutoFit/>
          </a:bodyPr>
          <a:lstStyle/>
          <a:p>
            <a:pPr algn="ctr"/>
            <a:r>
              <a:rPr lang="fr-FR" sz="2400" b="1" dirty="0">
                <a:solidFill>
                  <a:srgbClr val="0070C0"/>
                </a:solidFill>
                <a:latin typeface="Calibri" charset="0"/>
                <a:ea typeface="ＭＳ Ｐゴシック" charset="0"/>
              </a:rPr>
              <a:t>Situation économique et financière 2014-2017  (9/12)</a:t>
            </a:r>
          </a:p>
        </p:txBody>
      </p:sp>
      <p:graphicFrame>
        <p:nvGraphicFramePr>
          <p:cNvPr id="13" name="Graphique 12"/>
          <p:cNvGraphicFramePr/>
          <p:nvPr>
            <p:extLst>
              <p:ext uri="{D42A27DB-BD31-4B8C-83A1-F6EECF244321}">
                <p14:modId xmlns:p14="http://schemas.microsoft.com/office/powerpoint/2010/main" val="2284684686"/>
              </p:ext>
            </p:extLst>
          </p:nvPr>
        </p:nvGraphicFramePr>
        <p:xfrm>
          <a:off x="147108" y="2878667"/>
          <a:ext cx="4404783" cy="3640667"/>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Connecteur droit avec flèche 2"/>
          <p:cNvCxnSpPr/>
          <p:nvPr/>
        </p:nvCxnSpPr>
        <p:spPr>
          <a:xfrm flipH="1">
            <a:off x="1481667" y="5192889"/>
            <a:ext cx="1072444" cy="564444"/>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8" name="ZoneTexte 17"/>
          <p:cNvSpPr txBox="1"/>
          <p:nvPr/>
        </p:nvSpPr>
        <p:spPr>
          <a:xfrm>
            <a:off x="1589647" y="828067"/>
            <a:ext cx="6050809" cy="461665"/>
          </a:xfrm>
          <a:prstGeom prst="rect">
            <a:avLst/>
          </a:prstGeom>
          <a:noFill/>
        </p:spPr>
        <p:txBody>
          <a:bodyPr wrap="square" rtlCol="0">
            <a:spAutoFit/>
          </a:bodyPr>
          <a:lstStyle/>
          <a:p>
            <a:pPr algn="ctr"/>
            <a:r>
              <a:rPr lang="fr-FR" sz="2400" b="1" i="1" dirty="0">
                <a:solidFill>
                  <a:srgbClr val="FF0000"/>
                </a:solidFill>
                <a:latin typeface="Baskerville"/>
                <a:ea typeface="ＭＳ Ｐゴシック" charset="0"/>
                <a:cs typeface="Baskerville"/>
              </a:rPr>
              <a:t>Situation des entreprises et offices d’Etat</a:t>
            </a:r>
          </a:p>
        </p:txBody>
      </p:sp>
      <p:graphicFrame>
        <p:nvGraphicFramePr>
          <p:cNvPr id="19" name="Graphique 18"/>
          <p:cNvGraphicFramePr/>
          <p:nvPr>
            <p:extLst>
              <p:ext uri="{D42A27DB-BD31-4B8C-83A1-F6EECF244321}">
                <p14:modId xmlns:p14="http://schemas.microsoft.com/office/powerpoint/2010/main" val="705612577"/>
              </p:ext>
            </p:extLst>
          </p:nvPr>
        </p:nvGraphicFramePr>
        <p:xfrm>
          <a:off x="4886306" y="2878666"/>
          <a:ext cx="4086860" cy="36406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32414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10193" y="6606510"/>
            <a:ext cx="184666" cy="369332"/>
          </a:xfrm>
          <a:prstGeom prst="rect">
            <a:avLst/>
          </a:prstGeom>
          <a:noFill/>
        </p:spPr>
        <p:txBody>
          <a:bodyPr wrap="none" rtlCol="0">
            <a:spAutoFit/>
          </a:bodyPr>
          <a:lstStyle/>
          <a:p>
            <a:endParaRPr lang="fr-FR" dirty="0"/>
          </a:p>
        </p:txBody>
      </p:sp>
      <p:pic>
        <p:nvPicPr>
          <p:cNvPr id="16" name="Image 15"/>
          <p:cNvPicPr>
            <a:picLocks noChangeAspect="1"/>
          </p:cNvPicPr>
          <p:nvPr/>
        </p:nvPicPr>
        <p:blipFill>
          <a:blip r:embed="rId3"/>
          <a:stretch>
            <a:fillRect/>
          </a:stretch>
        </p:blipFill>
        <p:spPr>
          <a:xfrm>
            <a:off x="1093194" y="6587789"/>
            <a:ext cx="6647158" cy="457994"/>
          </a:xfrm>
          <a:prstGeom prst="rect">
            <a:avLst/>
          </a:prstGeom>
        </p:spPr>
      </p:pic>
      <p:sp>
        <p:nvSpPr>
          <p:cNvPr id="77"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14</a:t>
            </a:fld>
            <a:endParaRPr lang="fr-FR"/>
          </a:p>
        </p:txBody>
      </p:sp>
      <p:cxnSp>
        <p:nvCxnSpPr>
          <p:cNvPr id="83" name="Connecteur droit 82"/>
          <p:cNvCxnSpPr/>
          <p:nvPr/>
        </p:nvCxnSpPr>
        <p:spPr>
          <a:xfrm flipV="1">
            <a:off x="0" y="852431"/>
            <a:ext cx="9144000" cy="14111"/>
          </a:xfrm>
          <a:prstGeom prst="line">
            <a:avLst/>
          </a:prstGeom>
        </p:spPr>
        <p:style>
          <a:lnRef idx="2">
            <a:schemeClr val="accent1"/>
          </a:lnRef>
          <a:fillRef idx="0">
            <a:schemeClr val="accent1"/>
          </a:fillRef>
          <a:effectRef idx="1">
            <a:schemeClr val="accent1"/>
          </a:effectRef>
          <a:fontRef idx="minor">
            <a:schemeClr val="tx1"/>
          </a:fontRef>
        </p:style>
      </p:cxnSp>
      <p:sp>
        <p:nvSpPr>
          <p:cNvPr id="84" name="ZoneTexte 83"/>
          <p:cNvSpPr txBox="1"/>
          <p:nvPr/>
        </p:nvSpPr>
        <p:spPr>
          <a:xfrm>
            <a:off x="508000" y="156164"/>
            <a:ext cx="8065911" cy="461665"/>
          </a:xfrm>
          <a:prstGeom prst="rect">
            <a:avLst/>
          </a:prstGeom>
          <a:noFill/>
        </p:spPr>
        <p:txBody>
          <a:bodyPr wrap="square" rtlCol="0">
            <a:spAutoFit/>
          </a:bodyPr>
          <a:lstStyle/>
          <a:p>
            <a:pPr algn="ctr"/>
            <a:r>
              <a:rPr lang="fr-FR" sz="2400" b="1" dirty="0">
                <a:solidFill>
                  <a:srgbClr val="0070C0"/>
                </a:solidFill>
                <a:latin typeface="Calibri" charset="0"/>
                <a:ea typeface="ＭＳ Ｐゴシック" charset="0"/>
              </a:rPr>
              <a:t>Situation économique et financière 2014-2017  (10/12)</a:t>
            </a:r>
          </a:p>
        </p:txBody>
      </p:sp>
      <p:sp>
        <p:nvSpPr>
          <p:cNvPr id="85" name="Espace réservé du numéro de diapositive 3"/>
          <p:cNvSpPr txBox="1">
            <a:spLocks/>
          </p:cNvSpPr>
          <p:nvPr/>
        </p:nvSpPr>
        <p:spPr>
          <a:xfrm>
            <a:off x="6705600" y="6508750"/>
            <a:ext cx="213360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7CDC20-49A8-274A-B4F0-D71B743F86A1}" type="slidenum">
              <a:rPr lang="fr-FR" smtClean="0"/>
              <a:pPr/>
              <a:t>14</a:t>
            </a:fld>
            <a:endParaRPr lang="fr-FR"/>
          </a:p>
        </p:txBody>
      </p:sp>
      <p:sp>
        <p:nvSpPr>
          <p:cNvPr id="3" name="ZoneTexte 2"/>
          <p:cNvSpPr txBox="1"/>
          <p:nvPr/>
        </p:nvSpPr>
        <p:spPr>
          <a:xfrm>
            <a:off x="508000" y="1797883"/>
            <a:ext cx="8178800" cy="20774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spcBef>
                <a:spcPts val="600"/>
              </a:spcBef>
              <a:spcAft>
                <a:spcPts val="600"/>
              </a:spcAft>
              <a:buFont typeface="Arial"/>
              <a:buChar char="•"/>
            </a:pPr>
            <a:r>
              <a:rPr lang="fr-FR" sz="1700" b="1" dirty="0">
                <a:latin typeface="Georgia"/>
                <a:cs typeface="Georgia"/>
              </a:rPr>
              <a:t>Amélioration de l’effort public : </a:t>
            </a:r>
            <a:r>
              <a:rPr lang="fr-FR" sz="1600" dirty="0">
                <a:latin typeface="Georgia"/>
                <a:cs typeface="Georgia"/>
              </a:rPr>
              <a:t>Hausse des transferts publics de 31,3 milliards FCFA en 2014 à 41,5 milliards FCFA en 2017, </a:t>
            </a:r>
            <a:r>
              <a:rPr lang="fr-FR" sz="1600" b="1" dirty="0">
                <a:solidFill>
                  <a:srgbClr val="FF0000"/>
                </a:solidFill>
                <a:latin typeface="Georgia"/>
                <a:cs typeface="Georgia"/>
              </a:rPr>
              <a:t>soit une progression de 32,6%</a:t>
            </a:r>
          </a:p>
          <a:p>
            <a:pPr marL="285750" indent="-285750">
              <a:spcBef>
                <a:spcPts val="600"/>
              </a:spcBef>
              <a:spcAft>
                <a:spcPts val="600"/>
              </a:spcAft>
              <a:buFont typeface="Arial"/>
              <a:buChar char="•"/>
            </a:pPr>
            <a:endParaRPr lang="fr-FR" sz="1600" dirty="0">
              <a:latin typeface="Georgia"/>
              <a:cs typeface="Georgia"/>
            </a:endParaRPr>
          </a:p>
          <a:p>
            <a:pPr marL="285750" indent="-285750">
              <a:spcBef>
                <a:spcPts val="600"/>
              </a:spcBef>
              <a:spcAft>
                <a:spcPts val="600"/>
              </a:spcAft>
              <a:buFont typeface="Arial"/>
              <a:buChar char="•"/>
            </a:pPr>
            <a:r>
              <a:rPr lang="fr-FR" sz="1700" b="1" dirty="0">
                <a:latin typeface="Georgia"/>
                <a:cs typeface="Georgia"/>
              </a:rPr>
              <a:t>Hausse des dépenses des communes </a:t>
            </a:r>
            <a:r>
              <a:rPr lang="fr-FR" sz="1600" dirty="0">
                <a:latin typeface="Georgia"/>
                <a:cs typeface="Georgia"/>
              </a:rPr>
              <a:t>:  De 58,5 milliards FCFA en 2014 à 70,7 milliards FCFA en 2016, </a:t>
            </a:r>
            <a:r>
              <a:rPr lang="fr-FR" sz="1600" b="1" dirty="0">
                <a:solidFill>
                  <a:srgbClr val="FF0000"/>
                </a:solidFill>
                <a:latin typeface="Georgia"/>
                <a:cs typeface="Georgia"/>
              </a:rPr>
              <a:t>soit une hausse de 20,9%</a:t>
            </a:r>
          </a:p>
          <a:p>
            <a:pPr lvl="1">
              <a:spcBef>
                <a:spcPts val="600"/>
              </a:spcBef>
              <a:spcAft>
                <a:spcPts val="600"/>
              </a:spcAft>
            </a:pPr>
            <a:endParaRPr lang="fr-FR" sz="1700" b="1" dirty="0">
              <a:latin typeface="Georgia"/>
              <a:cs typeface="Georgia"/>
            </a:endParaRPr>
          </a:p>
        </p:txBody>
      </p:sp>
      <p:sp>
        <p:nvSpPr>
          <p:cNvPr id="11" name="ZoneTexte 10"/>
          <p:cNvSpPr txBox="1"/>
          <p:nvPr/>
        </p:nvSpPr>
        <p:spPr>
          <a:xfrm>
            <a:off x="508000" y="1085082"/>
            <a:ext cx="81788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a:defRPr b="1">
                <a:solidFill>
                  <a:schemeClr val="accent1"/>
                </a:solidFill>
                <a:latin typeface="Trebuchet MS" pitchFamily="34" charset="0"/>
                <a:cs typeface="Arial" charset="0"/>
              </a:defRPr>
            </a:lvl1pPr>
          </a:lstStyle>
          <a:p>
            <a:pPr algn="ctr"/>
            <a:r>
              <a:rPr lang="fr-FR" sz="2400" i="1" dirty="0">
                <a:solidFill>
                  <a:srgbClr val="FF0000"/>
                </a:solidFill>
                <a:latin typeface="Baskerville"/>
                <a:ea typeface="ＭＳ Ｐゴシック" charset="0"/>
                <a:cs typeface="Baskerville"/>
              </a:rPr>
              <a:t>Au niveau des collectivités locales</a:t>
            </a:r>
          </a:p>
        </p:txBody>
      </p:sp>
    </p:spTree>
    <p:extLst>
      <p:ext uri="{BB962C8B-B14F-4D97-AF65-F5344CB8AC3E}">
        <p14:creationId xmlns:p14="http://schemas.microsoft.com/office/powerpoint/2010/main" val="51372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10193" y="6606510"/>
            <a:ext cx="184666" cy="369332"/>
          </a:xfrm>
          <a:prstGeom prst="rect">
            <a:avLst/>
          </a:prstGeom>
          <a:noFill/>
        </p:spPr>
        <p:txBody>
          <a:bodyPr wrap="none" rtlCol="0">
            <a:spAutoFit/>
          </a:bodyPr>
          <a:lstStyle/>
          <a:p>
            <a:endParaRPr lang="fr-FR" dirty="0"/>
          </a:p>
        </p:txBody>
      </p:sp>
      <p:pic>
        <p:nvPicPr>
          <p:cNvPr id="16" name="Image 15"/>
          <p:cNvPicPr>
            <a:picLocks noChangeAspect="1"/>
          </p:cNvPicPr>
          <p:nvPr/>
        </p:nvPicPr>
        <p:blipFill>
          <a:blip r:embed="rId3"/>
          <a:stretch>
            <a:fillRect/>
          </a:stretch>
        </p:blipFill>
        <p:spPr>
          <a:xfrm>
            <a:off x="1093194" y="6587789"/>
            <a:ext cx="6647158" cy="457994"/>
          </a:xfrm>
          <a:prstGeom prst="rect">
            <a:avLst/>
          </a:prstGeom>
        </p:spPr>
      </p:pic>
      <p:sp>
        <p:nvSpPr>
          <p:cNvPr id="77"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15</a:t>
            </a:fld>
            <a:endParaRPr lang="fr-FR"/>
          </a:p>
        </p:txBody>
      </p:sp>
      <p:sp>
        <p:nvSpPr>
          <p:cNvPr id="12" name="Rectangle 11"/>
          <p:cNvSpPr/>
          <p:nvPr/>
        </p:nvSpPr>
        <p:spPr>
          <a:xfrm>
            <a:off x="578556" y="1714021"/>
            <a:ext cx="798282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b="1" dirty="0">
                <a:solidFill>
                  <a:schemeClr val="accent1"/>
                </a:solidFill>
                <a:latin typeface="Bookman Old Style" pitchFamily="18" charset="0"/>
                <a:cs typeface="Arial" charset="0"/>
              </a:rPr>
              <a:t>Une situation financière robuste de la CNSS avec un excédent moyen annuel de </a:t>
            </a:r>
            <a:r>
              <a:rPr lang="fr-FR" b="1" dirty="0">
                <a:solidFill>
                  <a:srgbClr val="FF0000"/>
                </a:solidFill>
                <a:latin typeface="Bookman Old Style" pitchFamily="18" charset="0"/>
                <a:cs typeface="Arial" charset="0"/>
              </a:rPr>
              <a:t>58,3 milliards FCFA </a:t>
            </a:r>
            <a:r>
              <a:rPr lang="fr-FR" b="1" dirty="0">
                <a:solidFill>
                  <a:schemeClr val="accent1"/>
                </a:solidFill>
                <a:latin typeface="Bookman Old Style" pitchFamily="18" charset="0"/>
                <a:cs typeface="Arial" charset="0"/>
              </a:rPr>
              <a:t>sur la période 2014-2017</a:t>
            </a:r>
          </a:p>
        </p:txBody>
      </p:sp>
      <p:graphicFrame>
        <p:nvGraphicFramePr>
          <p:cNvPr id="11" name="Graphique 10"/>
          <p:cNvGraphicFramePr/>
          <p:nvPr>
            <p:extLst>
              <p:ext uri="{D42A27DB-BD31-4B8C-83A1-F6EECF244321}">
                <p14:modId xmlns:p14="http://schemas.microsoft.com/office/powerpoint/2010/main" val="516641563"/>
              </p:ext>
            </p:extLst>
          </p:nvPr>
        </p:nvGraphicFramePr>
        <p:xfrm>
          <a:off x="578555" y="2568406"/>
          <a:ext cx="7982821" cy="3787944"/>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Connecteur droit 6"/>
          <p:cNvCxnSpPr/>
          <p:nvPr/>
        </p:nvCxnSpPr>
        <p:spPr>
          <a:xfrm flipV="1">
            <a:off x="0" y="917222"/>
            <a:ext cx="9144000" cy="14111"/>
          </a:xfrm>
          <a:prstGeom prst="line">
            <a:avLst/>
          </a:prstGeom>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508000" y="256444"/>
            <a:ext cx="8065911" cy="461665"/>
          </a:xfrm>
          <a:prstGeom prst="rect">
            <a:avLst/>
          </a:prstGeom>
          <a:noFill/>
        </p:spPr>
        <p:txBody>
          <a:bodyPr wrap="square" rtlCol="0">
            <a:spAutoFit/>
          </a:bodyPr>
          <a:lstStyle/>
          <a:p>
            <a:pPr algn="ctr"/>
            <a:r>
              <a:rPr lang="fr-FR" sz="2400" b="1" dirty="0">
                <a:solidFill>
                  <a:srgbClr val="0070C0"/>
                </a:solidFill>
                <a:latin typeface="Calibri" charset="0"/>
                <a:ea typeface="ＭＳ Ｐゴシック" charset="0"/>
              </a:rPr>
              <a:t>Situation économique et financière 2014-2017  (11/12)</a:t>
            </a:r>
          </a:p>
        </p:txBody>
      </p:sp>
      <p:sp>
        <p:nvSpPr>
          <p:cNvPr id="9" name="ZoneTexte 8"/>
          <p:cNvSpPr txBox="1"/>
          <p:nvPr/>
        </p:nvSpPr>
        <p:spPr>
          <a:xfrm>
            <a:off x="1475481" y="1058899"/>
            <a:ext cx="6050809" cy="461665"/>
          </a:xfrm>
          <a:prstGeom prst="rect">
            <a:avLst/>
          </a:prstGeom>
          <a:noFill/>
        </p:spPr>
        <p:txBody>
          <a:bodyPr wrap="square" rtlCol="0">
            <a:spAutoFit/>
          </a:bodyPr>
          <a:lstStyle/>
          <a:p>
            <a:pPr algn="ctr"/>
            <a:r>
              <a:rPr lang="fr-FR" sz="2400" b="1" i="1" dirty="0">
                <a:solidFill>
                  <a:srgbClr val="FF0000"/>
                </a:solidFill>
                <a:latin typeface="Baskerville"/>
                <a:ea typeface="ＭＳ Ｐゴシック" charset="0"/>
                <a:cs typeface="Baskerville"/>
              </a:rPr>
              <a:t>Sécurité sociale</a:t>
            </a:r>
          </a:p>
        </p:txBody>
      </p:sp>
    </p:spTree>
    <p:extLst>
      <p:ext uri="{BB962C8B-B14F-4D97-AF65-F5344CB8AC3E}">
        <p14:creationId xmlns:p14="http://schemas.microsoft.com/office/powerpoint/2010/main" val="1406690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10193" y="6606510"/>
            <a:ext cx="184666" cy="369332"/>
          </a:xfrm>
          <a:prstGeom prst="rect">
            <a:avLst/>
          </a:prstGeom>
          <a:noFill/>
        </p:spPr>
        <p:txBody>
          <a:bodyPr wrap="none" rtlCol="0">
            <a:spAutoFit/>
          </a:bodyPr>
          <a:lstStyle/>
          <a:p>
            <a:endParaRPr lang="fr-FR" dirty="0"/>
          </a:p>
        </p:txBody>
      </p:sp>
      <p:pic>
        <p:nvPicPr>
          <p:cNvPr id="16" name="Image 15"/>
          <p:cNvPicPr>
            <a:picLocks noChangeAspect="1"/>
          </p:cNvPicPr>
          <p:nvPr/>
        </p:nvPicPr>
        <p:blipFill>
          <a:blip r:embed="rId3"/>
          <a:stretch>
            <a:fillRect/>
          </a:stretch>
        </p:blipFill>
        <p:spPr>
          <a:xfrm>
            <a:off x="1093194" y="6587789"/>
            <a:ext cx="6647158" cy="457994"/>
          </a:xfrm>
          <a:prstGeom prst="rect">
            <a:avLst/>
          </a:prstGeom>
        </p:spPr>
      </p:pic>
      <p:sp>
        <p:nvSpPr>
          <p:cNvPr id="77"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16</a:t>
            </a:fld>
            <a:endParaRPr lang="fr-FR" dirty="0"/>
          </a:p>
        </p:txBody>
      </p:sp>
      <p:graphicFrame>
        <p:nvGraphicFramePr>
          <p:cNvPr id="8" name="Graphique 7"/>
          <p:cNvGraphicFramePr/>
          <p:nvPr>
            <p:extLst>
              <p:ext uri="{D42A27DB-BD31-4B8C-83A1-F6EECF244321}">
                <p14:modId xmlns:p14="http://schemas.microsoft.com/office/powerpoint/2010/main" val="2886998044"/>
              </p:ext>
            </p:extLst>
          </p:nvPr>
        </p:nvGraphicFramePr>
        <p:xfrm>
          <a:off x="578556" y="2482792"/>
          <a:ext cx="7881876" cy="372194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592771" y="1668058"/>
            <a:ext cx="788187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b="1" dirty="0">
                <a:solidFill>
                  <a:schemeClr val="accent1"/>
                </a:solidFill>
                <a:latin typeface="Bookman Old Style" pitchFamily="18" charset="0"/>
                <a:cs typeface="Arial" charset="0"/>
              </a:rPr>
              <a:t>Des résultats déficitaires du FNRB de l’ordre de 40 milliards FCFA par an </a:t>
            </a:r>
            <a:r>
              <a:rPr lang="fr-FR" b="1" dirty="0">
                <a:solidFill>
                  <a:srgbClr val="FF0000"/>
                </a:solidFill>
                <a:latin typeface="Bookman Old Style" pitchFamily="18" charset="0"/>
                <a:cs typeface="Arial" charset="0"/>
              </a:rPr>
              <a:t>mais une amélioration est notée à partir de 2017</a:t>
            </a:r>
            <a:endParaRPr lang="fr-FR" dirty="0">
              <a:solidFill>
                <a:srgbClr val="FF0000"/>
              </a:solidFill>
            </a:endParaRPr>
          </a:p>
        </p:txBody>
      </p:sp>
      <p:cxnSp>
        <p:nvCxnSpPr>
          <p:cNvPr id="10" name="Connecteur droit 9"/>
          <p:cNvCxnSpPr/>
          <p:nvPr/>
        </p:nvCxnSpPr>
        <p:spPr>
          <a:xfrm flipV="1">
            <a:off x="0" y="917222"/>
            <a:ext cx="9144000" cy="14111"/>
          </a:xfrm>
          <a:prstGeom prst="line">
            <a:avLst/>
          </a:prstGeom>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508000" y="256444"/>
            <a:ext cx="8065911" cy="461665"/>
          </a:xfrm>
          <a:prstGeom prst="rect">
            <a:avLst/>
          </a:prstGeom>
          <a:noFill/>
        </p:spPr>
        <p:txBody>
          <a:bodyPr wrap="square" rtlCol="0">
            <a:spAutoFit/>
          </a:bodyPr>
          <a:lstStyle/>
          <a:p>
            <a:pPr algn="ctr"/>
            <a:r>
              <a:rPr lang="fr-FR" sz="2400" b="1" dirty="0">
                <a:solidFill>
                  <a:srgbClr val="0070C0"/>
                </a:solidFill>
                <a:latin typeface="Calibri" charset="0"/>
                <a:ea typeface="ＭＳ Ｐゴシック" charset="0"/>
              </a:rPr>
              <a:t>Situation économique et financière 2014-2017  (12/12)</a:t>
            </a:r>
          </a:p>
        </p:txBody>
      </p:sp>
      <p:cxnSp>
        <p:nvCxnSpPr>
          <p:cNvPr id="5" name="Connecteur droit avec flèche 4"/>
          <p:cNvCxnSpPr/>
          <p:nvPr/>
        </p:nvCxnSpPr>
        <p:spPr>
          <a:xfrm flipV="1">
            <a:off x="6208889" y="4586111"/>
            <a:ext cx="790222" cy="635000"/>
          </a:xfrm>
          <a:prstGeom prst="straightConnector1">
            <a:avLst/>
          </a:prstGeom>
          <a:ln w="38100" cmpd="dbl">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1475481" y="1058899"/>
            <a:ext cx="6050809" cy="461665"/>
          </a:xfrm>
          <a:prstGeom prst="rect">
            <a:avLst/>
          </a:prstGeom>
          <a:noFill/>
        </p:spPr>
        <p:txBody>
          <a:bodyPr wrap="square" rtlCol="0">
            <a:spAutoFit/>
          </a:bodyPr>
          <a:lstStyle/>
          <a:p>
            <a:pPr algn="ctr"/>
            <a:r>
              <a:rPr lang="fr-FR" sz="2400" b="1" i="1" dirty="0">
                <a:solidFill>
                  <a:srgbClr val="FF0000"/>
                </a:solidFill>
                <a:latin typeface="Baskerville"/>
                <a:ea typeface="ＭＳ Ｐゴシック" charset="0"/>
                <a:cs typeface="Baskerville"/>
              </a:rPr>
              <a:t>Sécurité sociale</a:t>
            </a:r>
          </a:p>
        </p:txBody>
      </p:sp>
    </p:spTree>
    <p:extLst>
      <p:ext uri="{BB962C8B-B14F-4D97-AF65-F5344CB8AC3E}">
        <p14:creationId xmlns:p14="http://schemas.microsoft.com/office/powerpoint/2010/main" val="70374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10193" y="6606510"/>
            <a:ext cx="184666" cy="369332"/>
          </a:xfrm>
          <a:prstGeom prst="rect">
            <a:avLst/>
          </a:prstGeom>
          <a:noFill/>
        </p:spPr>
        <p:txBody>
          <a:bodyPr wrap="none" rtlCol="0">
            <a:spAutoFit/>
          </a:bodyPr>
          <a:lstStyle/>
          <a:p>
            <a:endParaRPr lang="fr-FR" dirty="0"/>
          </a:p>
        </p:txBody>
      </p:sp>
      <p:pic>
        <p:nvPicPr>
          <p:cNvPr id="16" name="Image 15"/>
          <p:cNvPicPr>
            <a:picLocks noChangeAspect="1"/>
          </p:cNvPicPr>
          <p:nvPr/>
        </p:nvPicPr>
        <p:blipFill>
          <a:blip r:embed="rId3"/>
          <a:stretch>
            <a:fillRect/>
          </a:stretch>
        </p:blipFill>
        <p:spPr>
          <a:xfrm>
            <a:off x="1093194" y="6587789"/>
            <a:ext cx="6647158" cy="457994"/>
          </a:xfrm>
          <a:prstGeom prst="rect">
            <a:avLst/>
          </a:prstGeom>
        </p:spPr>
      </p:pic>
      <p:sp>
        <p:nvSpPr>
          <p:cNvPr id="77" name="ZoneTexte 3"/>
          <p:cNvSpPr txBox="1"/>
          <p:nvPr/>
        </p:nvSpPr>
        <p:spPr>
          <a:xfrm>
            <a:off x="515759" y="2114902"/>
            <a:ext cx="7914217" cy="134908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lvl1pPr>
              <a:defRPr>
                <a:solidFill>
                  <a:schemeClr val="tx1"/>
                </a:solidFill>
                <a:latin typeface="Arial" charset="0"/>
                <a:ea typeface="ＭＳ Ｐゴシック" charset="0"/>
              </a:defRPr>
            </a:lvl1pPr>
            <a:lvl2pPr marL="971550" indent="-5143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lnSpc>
                <a:spcPct val="150000"/>
              </a:lnSpc>
              <a:spcBef>
                <a:spcPts val="600"/>
              </a:spcBef>
              <a:spcAft>
                <a:spcPts val="600"/>
              </a:spcAft>
            </a:pPr>
            <a:r>
              <a:rPr lang="fr-FR" sz="2800" b="1" dirty="0">
                <a:solidFill>
                  <a:schemeClr val="bg1"/>
                </a:solidFill>
                <a:latin typeface="Calibri" charset="0"/>
              </a:rPr>
              <a:t>2. Perspectives Economiques et Financières 2018-2020</a:t>
            </a:r>
          </a:p>
        </p:txBody>
      </p:sp>
      <p:sp>
        <p:nvSpPr>
          <p:cNvPr id="79"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17</a:t>
            </a:fld>
            <a:endParaRPr lang="fr-FR"/>
          </a:p>
        </p:txBody>
      </p:sp>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2512015" y="425124"/>
            <a:ext cx="4266963" cy="1153544"/>
          </a:xfrm>
          <a:prstGeom prst="rect">
            <a:avLst/>
          </a:prstGeom>
          <a:noFill/>
          <a:ln>
            <a:noFill/>
          </a:ln>
        </p:spPr>
      </p:pic>
      <p:pic>
        <p:nvPicPr>
          <p:cNvPr id="8" name="Image 7"/>
          <p:cNvPicPr>
            <a:picLocks noChangeAspect="1"/>
          </p:cNvPicPr>
          <p:nvPr/>
        </p:nvPicPr>
        <p:blipFill>
          <a:blip r:embed="rId5"/>
          <a:stretch>
            <a:fillRect/>
          </a:stretch>
        </p:blipFill>
        <p:spPr>
          <a:xfrm>
            <a:off x="1862666" y="3925937"/>
            <a:ext cx="5573889" cy="1960049"/>
          </a:xfrm>
          <a:prstGeom prst="rect">
            <a:avLst/>
          </a:prstGeom>
        </p:spPr>
      </p:pic>
    </p:spTree>
    <p:extLst>
      <p:ext uri="{BB962C8B-B14F-4D97-AF65-F5344CB8AC3E}">
        <p14:creationId xmlns:p14="http://schemas.microsoft.com/office/powerpoint/2010/main" val="1243411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66989"/>
            <a:ext cx="8229600" cy="582594"/>
          </a:xfrm>
        </p:spPr>
        <p:style>
          <a:lnRef idx="3">
            <a:schemeClr val="lt1"/>
          </a:lnRef>
          <a:fillRef idx="1">
            <a:schemeClr val="accent1"/>
          </a:fillRef>
          <a:effectRef idx="1">
            <a:schemeClr val="accent1"/>
          </a:effectRef>
          <a:fontRef idx="minor">
            <a:schemeClr val="lt1"/>
          </a:fontRef>
        </p:style>
        <p:txBody>
          <a:bodyPr>
            <a:normAutofit/>
          </a:bodyPr>
          <a:lstStyle/>
          <a:p>
            <a:r>
              <a:rPr lang="fr-FR" sz="2800" b="1" dirty="0">
                <a:solidFill>
                  <a:schemeClr val="bg1"/>
                </a:solidFill>
                <a:latin typeface="Bookman Old Style" pitchFamily="18" charset="0"/>
                <a:ea typeface="+mn-ea"/>
                <a:cs typeface="Arial" charset="0"/>
              </a:rPr>
              <a:t>Contexte d’élaboration du budget 2018</a:t>
            </a:r>
          </a:p>
        </p:txBody>
      </p:sp>
      <p:sp>
        <p:nvSpPr>
          <p:cNvPr id="6" name="Rectangle 1"/>
          <p:cNvSpPr>
            <a:spLocks noGrp="1" noChangeArrowheads="1"/>
          </p:cNvSpPr>
          <p:nvPr>
            <p:ph idx="1"/>
          </p:nvPr>
        </p:nvSpPr>
        <p:spPr bwMode="auto">
          <a:xfrm>
            <a:off x="3124514" y="2742112"/>
            <a:ext cx="5562286" cy="2277547"/>
          </a:xfrm>
          <a:prstGeom prst="rect">
            <a:avLst/>
          </a:prstGeom>
          <a:noFill/>
          <a:ln w="25400">
            <a:solidFill>
              <a:srgbClr val="FF0000"/>
            </a:solidFill>
            <a:prstDash val="sysDash"/>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buClr>
                <a:srgbClr val="7030A0"/>
              </a:buClr>
              <a:buNone/>
            </a:pPr>
            <a:r>
              <a:rPr lang="fr-FR" sz="2200" b="1" dirty="0">
                <a:latin typeface="Bookman Old Style" pitchFamily="18" charset="0"/>
              </a:rPr>
              <a:t>1- Mise en œuvre du Programme d’Actions du Gouvernement et sa publication </a:t>
            </a:r>
          </a:p>
          <a:p>
            <a:pPr algn="just">
              <a:spcBef>
                <a:spcPts val="600"/>
              </a:spcBef>
              <a:spcAft>
                <a:spcPts val="600"/>
              </a:spcAft>
              <a:buClr>
                <a:srgbClr val="7030A0"/>
              </a:buClr>
              <a:buNone/>
              <a:tabLst>
                <a:tab pos="352425" algn="l"/>
              </a:tabLst>
            </a:pPr>
            <a:r>
              <a:rPr lang="fr-FR" sz="2200" b="1" dirty="0">
                <a:latin typeface="Bookman Old Style" pitchFamily="18" charset="0"/>
              </a:rPr>
              <a:t>2- Signature avec le FMI d’un nouveau Programme Economique et Financier </a:t>
            </a:r>
          </a:p>
        </p:txBody>
      </p:sp>
      <p:pic>
        <p:nvPicPr>
          <p:cNvPr id="5" name="Image 4"/>
          <p:cNvPicPr>
            <a:picLocks noChangeAspect="1"/>
          </p:cNvPicPr>
          <p:nvPr/>
        </p:nvPicPr>
        <p:blipFill>
          <a:blip r:embed="rId3"/>
          <a:stretch>
            <a:fillRect/>
          </a:stretch>
        </p:blipFill>
        <p:spPr>
          <a:xfrm>
            <a:off x="1093194" y="6587789"/>
            <a:ext cx="6647158" cy="457994"/>
          </a:xfrm>
          <a:prstGeom prst="rect">
            <a:avLst/>
          </a:prstGeom>
        </p:spPr>
      </p:pic>
      <p:pic>
        <p:nvPicPr>
          <p:cNvPr id="7" name="Image 6"/>
          <p:cNvPicPr>
            <a:picLocks noChangeAspect="1"/>
          </p:cNvPicPr>
          <p:nvPr/>
        </p:nvPicPr>
        <p:blipFill>
          <a:blip r:embed="rId4"/>
          <a:stretch>
            <a:fillRect/>
          </a:stretch>
        </p:blipFill>
        <p:spPr>
          <a:xfrm>
            <a:off x="117122" y="2601000"/>
            <a:ext cx="2789767" cy="3015221"/>
          </a:xfrm>
          <a:prstGeom prst="rect">
            <a:avLst/>
          </a:prstGeom>
        </p:spPr>
      </p:pic>
      <p:sp>
        <p:nvSpPr>
          <p:cNvPr id="8"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18</a:t>
            </a:fld>
            <a:endParaRPr lang="fr-FR" dirty="0"/>
          </a:p>
        </p:txBody>
      </p:sp>
      <p:cxnSp>
        <p:nvCxnSpPr>
          <p:cNvPr id="9" name="Connecteur droit 8"/>
          <p:cNvCxnSpPr/>
          <p:nvPr/>
        </p:nvCxnSpPr>
        <p:spPr>
          <a:xfrm flipV="1">
            <a:off x="0" y="917222"/>
            <a:ext cx="9144000" cy="14111"/>
          </a:xfrm>
          <a:prstGeom prst="line">
            <a:avLst/>
          </a:prstGeom>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508000" y="256444"/>
            <a:ext cx="8065911" cy="461665"/>
          </a:xfrm>
          <a:prstGeom prst="rect">
            <a:avLst/>
          </a:prstGeom>
          <a:noFill/>
        </p:spPr>
        <p:txBody>
          <a:bodyPr wrap="square" rtlCol="0">
            <a:spAutoFit/>
          </a:bodyPr>
          <a:lstStyle/>
          <a:p>
            <a:pPr algn="ctr"/>
            <a:r>
              <a:rPr lang="fr-FR" sz="2400" b="1" dirty="0">
                <a:solidFill>
                  <a:srgbClr val="0070C0"/>
                </a:solidFill>
                <a:latin typeface="Calibri" charset="0"/>
                <a:ea typeface="ＭＳ Ｐゴシック" charset="0"/>
              </a:rPr>
              <a:t>Perspectives Economiques et Financières 2018-2020  (1/11)</a:t>
            </a:r>
          </a:p>
        </p:txBody>
      </p:sp>
    </p:spTree>
    <p:extLst>
      <p:ext uri="{BB962C8B-B14F-4D97-AF65-F5344CB8AC3E}">
        <p14:creationId xmlns:p14="http://schemas.microsoft.com/office/powerpoint/2010/main" val="2903098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093194" y="6587789"/>
            <a:ext cx="6647158" cy="457994"/>
          </a:xfrm>
          <a:prstGeom prst="rect">
            <a:avLst/>
          </a:prstGeom>
        </p:spPr>
      </p:pic>
      <p:pic>
        <p:nvPicPr>
          <p:cNvPr id="4" name="Image 3"/>
          <p:cNvPicPr>
            <a:picLocks noChangeAspect="1"/>
          </p:cNvPicPr>
          <p:nvPr/>
        </p:nvPicPr>
        <p:blipFill>
          <a:blip r:embed="rId4"/>
          <a:stretch>
            <a:fillRect/>
          </a:stretch>
        </p:blipFill>
        <p:spPr>
          <a:xfrm>
            <a:off x="359834" y="2579616"/>
            <a:ext cx="2857500" cy="2857500"/>
          </a:xfrm>
          <a:prstGeom prst="rect">
            <a:avLst/>
          </a:prstGeom>
        </p:spPr>
      </p:pic>
      <p:sp>
        <p:nvSpPr>
          <p:cNvPr id="8"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19</a:t>
            </a:fld>
            <a:endParaRPr lang="fr-FR" dirty="0"/>
          </a:p>
        </p:txBody>
      </p:sp>
      <p:cxnSp>
        <p:nvCxnSpPr>
          <p:cNvPr id="9" name="Connecteur droit 8"/>
          <p:cNvCxnSpPr/>
          <p:nvPr/>
        </p:nvCxnSpPr>
        <p:spPr>
          <a:xfrm flipV="1">
            <a:off x="0" y="917222"/>
            <a:ext cx="9144000" cy="14111"/>
          </a:xfrm>
          <a:prstGeom prst="line">
            <a:avLst/>
          </a:prstGeom>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508000" y="256444"/>
            <a:ext cx="8065911" cy="461665"/>
          </a:xfrm>
          <a:prstGeom prst="rect">
            <a:avLst/>
          </a:prstGeom>
          <a:noFill/>
        </p:spPr>
        <p:txBody>
          <a:bodyPr wrap="square" rtlCol="0">
            <a:spAutoFit/>
          </a:bodyPr>
          <a:lstStyle/>
          <a:p>
            <a:pPr algn="ctr"/>
            <a:r>
              <a:rPr lang="fr-FR" sz="2400" b="1" dirty="0">
                <a:solidFill>
                  <a:srgbClr val="0070C0"/>
                </a:solidFill>
                <a:latin typeface="Calibri" charset="0"/>
                <a:ea typeface="ＭＳ Ｐゴシック" charset="0"/>
              </a:rPr>
              <a:t>Perspectives Economiques et Financières 2018-2020  (2/11)</a:t>
            </a:r>
          </a:p>
        </p:txBody>
      </p:sp>
      <p:sp>
        <p:nvSpPr>
          <p:cNvPr id="11" name="Titre 1"/>
          <p:cNvSpPr>
            <a:spLocks noGrp="1"/>
          </p:cNvSpPr>
          <p:nvPr>
            <p:ph type="title"/>
          </p:nvPr>
        </p:nvSpPr>
        <p:spPr>
          <a:xfrm>
            <a:off x="359834" y="1266989"/>
            <a:ext cx="8229600" cy="582594"/>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fr-FR" sz="2800" b="1" dirty="0">
                <a:solidFill>
                  <a:schemeClr val="bg1"/>
                </a:solidFill>
                <a:latin typeface="Bookman Old Style" pitchFamily="18" charset="0"/>
                <a:ea typeface="+mn-ea"/>
                <a:cs typeface="Arial" charset="0"/>
              </a:rPr>
              <a:t>Objectif de la politique économique 2018-2020</a:t>
            </a:r>
          </a:p>
        </p:txBody>
      </p:sp>
      <p:grpSp>
        <p:nvGrpSpPr>
          <p:cNvPr id="12" name="Groupe 11"/>
          <p:cNvGrpSpPr/>
          <p:nvPr/>
        </p:nvGrpSpPr>
        <p:grpSpPr>
          <a:xfrm>
            <a:off x="3696711" y="2606141"/>
            <a:ext cx="4892723" cy="2600739"/>
            <a:chOff x="0" y="53348"/>
            <a:chExt cx="6096000" cy="1932839"/>
          </a:xfrm>
        </p:grpSpPr>
        <p:sp>
          <p:nvSpPr>
            <p:cNvPr id="13" name="Rectangle à coins arrondis 12"/>
            <p:cNvSpPr/>
            <p:nvPr/>
          </p:nvSpPr>
          <p:spPr>
            <a:xfrm>
              <a:off x="0" y="53348"/>
              <a:ext cx="6096000" cy="1932839"/>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Rectangle 13"/>
            <p:cNvSpPr/>
            <p:nvPr/>
          </p:nvSpPr>
          <p:spPr>
            <a:xfrm>
              <a:off x="94353" y="147701"/>
              <a:ext cx="5907294" cy="1744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fontAlgn="base">
                <a:spcBef>
                  <a:spcPct val="0"/>
                </a:spcBef>
                <a:spcAft>
                  <a:spcPct val="0"/>
                </a:spcAft>
              </a:pPr>
              <a:r>
                <a:rPr lang="fr-FR" sz="2800" b="1" dirty="0">
                  <a:ln w="11430"/>
                  <a:solidFill>
                    <a:schemeClr val="bg1"/>
                  </a:solidFill>
                  <a:effectLst>
                    <a:outerShdw blurRad="50800" dist="39000" dir="5460000" algn="tl">
                      <a:srgbClr val="000000">
                        <a:alpha val="38000"/>
                      </a:srgbClr>
                    </a:outerShdw>
                  </a:effectLst>
                  <a:latin typeface="Bookman Old Style" pitchFamily="18" charset="0"/>
                </a:rPr>
                <a:t>Relancer de façon durable le développement économique et social du Bénin   </a:t>
              </a:r>
            </a:p>
          </p:txBody>
        </p:sp>
      </p:grpSp>
    </p:spTree>
    <p:extLst>
      <p:ext uri="{BB962C8B-B14F-4D97-AF65-F5344CB8AC3E}">
        <p14:creationId xmlns:p14="http://schemas.microsoft.com/office/powerpoint/2010/main" val="117720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10193" y="6606510"/>
            <a:ext cx="184666" cy="369332"/>
          </a:xfrm>
          <a:prstGeom prst="rect">
            <a:avLst/>
          </a:prstGeom>
          <a:noFill/>
        </p:spPr>
        <p:txBody>
          <a:bodyPr wrap="none" rtlCol="0">
            <a:spAutoFit/>
          </a:bodyPr>
          <a:lstStyle/>
          <a:p>
            <a:endParaRPr lang="fr-FR" dirty="0"/>
          </a:p>
        </p:txBody>
      </p:sp>
      <p:pic>
        <p:nvPicPr>
          <p:cNvPr id="16" name="Image 15"/>
          <p:cNvPicPr>
            <a:picLocks noChangeAspect="1"/>
          </p:cNvPicPr>
          <p:nvPr/>
        </p:nvPicPr>
        <p:blipFill>
          <a:blip r:embed="rId3"/>
          <a:stretch>
            <a:fillRect/>
          </a:stretch>
        </p:blipFill>
        <p:spPr>
          <a:xfrm>
            <a:off x="1093194" y="6587789"/>
            <a:ext cx="6647158" cy="457994"/>
          </a:xfrm>
          <a:prstGeom prst="rect">
            <a:avLst/>
          </a:prstGeom>
        </p:spPr>
      </p:pic>
      <p:sp>
        <p:nvSpPr>
          <p:cNvPr id="79"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2</a:t>
            </a:fld>
            <a:endParaRPr lang="fr-FR"/>
          </a:p>
        </p:txBody>
      </p:sp>
      <p:graphicFrame>
        <p:nvGraphicFramePr>
          <p:cNvPr id="3" name="Diagramme 2"/>
          <p:cNvGraphicFramePr/>
          <p:nvPr>
            <p:extLst>
              <p:ext uri="{D42A27DB-BD31-4B8C-83A1-F6EECF244321}">
                <p14:modId xmlns:p14="http://schemas.microsoft.com/office/powerpoint/2010/main" val="2446192921"/>
              </p:ext>
            </p:extLst>
          </p:nvPr>
        </p:nvGraphicFramePr>
        <p:xfrm>
          <a:off x="2455333" y="493889"/>
          <a:ext cx="6349999" cy="58624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 6"/>
          <p:cNvPicPr>
            <a:picLocks noChangeAspect="1"/>
          </p:cNvPicPr>
          <p:nvPr/>
        </p:nvPicPr>
        <p:blipFill>
          <a:blip r:embed="rId9"/>
          <a:stretch>
            <a:fillRect/>
          </a:stretch>
        </p:blipFill>
        <p:spPr>
          <a:xfrm>
            <a:off x="224367" y="2254955"/>
            <a:ext cx="2005189" cy="3251200"/>
          </a:xfrm>
          <a:prstGeom prst="rect">
            <a:avLst/>
          </a:prstGeom>
        </p:spPr>
      </p:pic>
      <p:sp>
        <p:nvSpPr>
          <p:cNvPr id="8" name="Pensées 7"/>
          <p:cNvSpPr/>
          <p:nvPr/>
        </p:nvSpPr>
        <p:spPr>
          <a:xfrm>
            <a:off x="691445" y="790222"/>
            <a:ext cx="1763889" cy="1566334"/>
          </a:xfrm>
          <a:prstGeom prst="cloudCallout">
            <a:avLst>
              <a:gd name="adj1" fmla="val 8767"/>
              <a:gd name="adj2" fmla="val 66104"/>
            </a:avLst>
          </a:prstGeom>
          <a:noFill/>
          <a:ln>
            <a:solidFill>
              <a:schemeClr val="tx2">
                <a:alpha val="98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1093194" y="1411111"/>
            <a:ext cx="903112" cy="400110"/>
          </a:xfrm>
          <a:prstGeom prst="rect">
            <a:avLst/>
          </a:prstGeom>
          <a:noFill/>
        </p:spPr>
        <p:txBody>
          <a:bodyPr wrap="square" rtlCol="0">
            <a:spAutoFit/>
          </a:bodyPr>
          <a:lstStyle/>
          <a:p>
            <a:r>
              <a:rPr lang="fr-FR" sz="2000" b="1" dirty="0">
                <a:solidFill>
                  <a:schemeClr val="tx2">
                    <a:lumMod val="75000"/>
                  </a:schemeClr>
                </a:solidFill>
              </a:rPr>
              <a:t>DPBEP</a:t>
            </a:r>
          </a:p>
        </p:txBody>
      </p:sp>
    </p:spTree>
    <p:extLst>
      <p:ext uri="{BB962C8B-B14F-4D97-AF65-F5344CB8AC3E}">
        <p14:creationId xmlns:p14="http://schemas.microsoft.com/office/powerpoint/2010/main" val="3867039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093194" y="6587789"/>
            <a:ext cx="6647158" cy="457994"/>
          </a:xfrm>
          <a:prstGeom prst="rect">
            <a:avLst/>
          </a:prstGeom>
        </p:spPr>
      </p:pic>
      <p:pic>
        <p:nvPicPr>
          <p:cNvPr id="4" name="Image 3"/>
          <p:cNvPicPr>
            <a:picLocks noChangeAspect="1"/>
          </p:cNvPicPr>
          <p:nvPr/>
        </p:nvPicPr>
        <p:blipFill>
          <a:blip r:embed="rId4">
            <a:alphaModFix amt="66000"/>
          </a:blip>
          <a:stretch>
            <a:fillRect/>
          </a:stretch>
        </p:blipFill>
        <p:spPr>
          <a:xfrm>
            <a:off x="508000" y="3090333"/>
            <a:ext cx="2438400" cy="1848556"/>
          </a:xfrm>
          <a:prstGeom prst="rect">
            <a:avLst/>
          </a:prstGeom>
          <a:solidFill>
            <a:srgbClr val="FFFFFF">
              <a:shade val="85000"/>
            </a:srgbClr>
          </a:solidFill>
          <a:ln w="190500" cap="sq">
            <a:solidFill>
              <a:schemeClr val="tx2">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12" name="Connecteur droit 11"/>
          <p:cNvCxnSpPr/>
          <p:nvPr/>
        </p:nvCxnSpPr>
        <p:spPr>
          <a:xfrm flipV="1">
            <a:off x="0" y="917222"/>
            <a:ext cx="9144000" cy="14111"/>
          </a:xfrm>
          <a:prstGeom prst="line">
            <a:avLst/>
          </a:prstGeom>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508000" y="256444"/>
            <a:ext cx="8065911" cy="461665"/>
          </a:xfrm>
          <a:prstGeom prst="rect">
            <a:avLst/>
          </a:prstGeom>
          <a:noFill/>
        </p:spPr>
        <p:txBody>
          <a:bodyPr wrap="square" rtlCol="0">
            <a:spAutoFit/>
          </a:bodyPr>
          <a:lstStyle/>
          <a:p>
            <a:pPr algn="ctr"/>
            <a:r>
              <a:rPr lang="fr-FR" sz="2400" b="1" dirty="0">
                <a:solidFill>
                  <a:srgbClr val="0070C0"/>
                </a:solidFill>
                <a:latin typeface="Calibri" charset="0"/>
                <a:ea typeface="ＭＳ Ｐゴシック" charset="0"/>
              </a:rPr>
              <a:t>Perspectives Economiques et Financières 2018-2020  (3/11)</a:t>
            </a:r>
          </a:p>
        </p:txBody>
      </p:sp>
      <p:sp>
        <p:nvSpPr>
          <p:cNvPr id="14" name="Titre 1"/>
          <p:cNvSpPr>
            <a:spLocks noGrp="1"/>
          </p:cNvSpPr>
          <p:nvPr>
            <p:ph type="title"/>
          </p:nvPr>
        </p:nvSpPr>
        <p:spPr>
          <a:xfrm>
            <a:off x="359834" y="1266989"/>
            <a:ext cx="8229600" cy="582594"/>
          </a:xfrm>
        </p:spPr>
        <p:style>
          <a:lnRef idx="3">
            <a:schemeClr val="lt1"/>
          </a:lnRef>
          <a:fillRef idx="1">
            <a:schemeClr val="accent1"/>
          </a:fillRef>
          <a:effectRef idx="1">
            <a:schemeClr val="accent1"/>
          </a:effectRef>
          <a:fontRef idx="minor">
            <a:schemeClr val="lt1"/>
          </a:fontRef>
        </p:style>
        <p:txBody>
          <a:bodyPr>
            <a:normAutofit/>
          </a:bodyPr>
          <a:lstStyle/>
          <a:p>
            <a:r>
              <a:rPr lang="fr-FR" sz="2800" b="1" dirty="0">
                <a:solidFill>
                  <a:schemeClr val="bg1"/>
                </a:solidFill>
                <a:latin typeface="Bookman Old Style" pitchFamily="18" charset="0"/>
                <a:ea typeface="+mn-ea"/>
                <a:cs typeface="Arial" charset="0"/>
              </a:rPr>
              <a:t>Trois piliers retenus au PAG</a:t>
            </a:r>
          </a:p>
        </p:txBody>
      </p:sp>
      <p:sp>
        <p:nvSpPr>
          <p:cNvPr id="15"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20</a:t>
            </a:fld>
            <a:endParaRPr lang="fr-FR"/>
          </a:p>
        </p:txBody>
      </p:sp>
      <p:graphicFrame>
        <p:nvGraphicFramePr>
          <p:cNvPr id="9" name="Diagramme 8"/>
          <p:cNvGraphicFramePr/>
          <p:nvPr>
            <p:extLst>
              <p:ext uri="{D42A27DB-BD31-4B8C-83A1-F6EECF244321}">
                <p14:modId xmlns:p14="http://schemas.microsoft.com/office/powerpoint/2010/main" val="1205164612"/>
              </p:ext>
            </p:extLst>
          </p:nvPr>
        </p:nvGraphicFramePr>
        <p:xfrm>
          <a:off x="3453528" y="2101281"/>
          <a:ext cx="5380083"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07445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093194" y="6587789"/>
            <a:ext cx="6647158" cy="457994"/>
          </a:xfrm>
          <a:prstGeom prst="rect">
            <a:avLst/>
          </a:prstGeom>
        </p:spPr>
      </p:pic>
      <p:graphicFrame>
        <p:nvGraphicFramePr>
          <p:cNvPr id="7" name="Graphique 6"/>
          <p:cNvGraphicFramePr/>
          <p:nvPr>
            <p:extLst>
              <p:ext uri="{D42A27DB-BD31-4B8C-83A1-F6EECF244321}">
                <p14:modId xmlns:p14="http://schemas.microsoft.com/office/powerpoint/2010/main" val="706178721"/>
              </p:ext>
            </p:extLst>
          </p:nvPr>
        </p:nvGraphicFramePr>
        <p:xfrm>
          <a:off x="457200" y="2313622"/>
          <a:ext cx="8229600" cy="3909378"/>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Connecteur droit 8"/>
          <p:cNvCxnSpPr/>
          <p:nvPr/>
        </p:nvCxnSpPr>
        <p:spPr>
          <a:xfrm flipV="1">
            <a:off x="0" y="917222"/>
            <a:ext cx="9144000" cy="14111"/>
          </a:xfrm>
          <a:prstGeom prst="line">
            <a:avLst/>
          </a:prstGeom>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508000" y="256444"/>
            <a:ext cx="8065911" cy="461665"/>
          </a:xfrm>
          <a:prstGeom prst="rect">
            <a:avLst/>
          </a:prstGeom>
          <a:noFill/>
        </p:spPr>
        <p:txBody>
          <a:bodyPr wrap="square" rtlCol="0">
            <a:spAutoFit/>
          </a:bodyPr>
          <a:lstStyle/>
          <a:p>
            <a:pPr algn="ctr"/>
            <a:r>
              <a:rPr lang="fr-FR" sz="2400" b="1" dirty="0">
                <a:solidFill>
                  <a:srgbClr val="0070C0"/>
                </a:solidFill>
                <a:latin typeface="Calibri" charset="0"/>
                <a:ea typeface="ＭＳ Ｐゴシック" charset="0"/>
              </a:rPr>
              <a:t>Perspectives Economiques et Financières 2018-2020  (4/11)</a:t>
            </a:r>
          </a:p>
        </p:txBody>
      </p:sp>
      <p:sp>
        <p:nvSpPr>
          <p:cNvPr id="11" name="Rectangle 10"/>
          <p:cNvSpPr/>
          <p:nvPr/>
        </p:nvSpPr>
        <p:spPr>
          <a:xfrm>
            <a:off x="444245" y="1287583"/>
            <a:ext cx="8242555"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b="1" dirty="0">
                <a:solidFill>
                  <a:schemeClr val="accent1"/>
                </a:solidFill>
                <a:latin typeface="Bookman Old Style" pitchFamily="18" charset="0"/>
                <a:cs typeface="Arial" charset="0"/>
              </a:rPr>
              <a:t>Un taux de croissance robuste à moyen terme</a:t>
            </a:r>
            <a:endParaRPr lang="fr-FR" b="1" dirty="0">
              <a:solidFill>
                <a:srgbClr val="FF0000"/>
              </a:solidFill>
              <a:latin typeface="Bookman Old Style" pitchFamily="18" charset="0"/>
              <a:cs typeface="Arial" charset="0"/>
            </a:endParaRPr>
          </a:p>
        </p:txBody>
      </p:sp>
      <p:sp>
        <p:nvSpPr>
          <p:cNvPr id="12"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21</a:t>
            </a:fld>
            <a:endParaRPr lang="fr-FR"/>
          </a:p>
        </p:txBody>
      </p:sp>
    </p:spTree>
    <p:extLst>
      <p:ext uri="{BB962C8B-B14F-4D97-AF65-F5344CB8AC3E}">
        <p14:creationId xmlns:p14="http://schemas.microsoft.com/office/powerpoint/2010/main" val="2004929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1641409535"/>
              </p:ext>
            </p:extLst>
          </p:nvPr>
        </p:nvGraphicFramePr>
        <p:xfrm>
          <a:off x="234230" y="1989666"/>
          <a:ext cx="8640960" cy="4402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p:cNvPicPr>
            <a:picLocks noChangeAspect="1"/>
          </p:cNvPicPr>
          <p:nvPr/>
        </p:nvPicPr>
        <p:blipFill>
          <a:blip r:embed="rId8"/>
          <a:stretch>
            <a:fillRect/>
          </a:stretch>
        </p:blipFill>
        <p:spPr>
          <a:xfrm>
            <a:off x="1093194" y="6587789"/>
            <a:ext cx="6647158" cy="457994"/>
          </a:xfrm>
          <a:prstGeom prst="rect">
            <a:avLst/>
          </a:prstGeom>
        </p:spPr>
      </p:pic>
      <p:cxnSp>
        <p:nvCxnSpPr>
          <p:cNvPr id="6" name="Connecteur droit 5"/>
          <p:cNvCxnSpPr/>
          <p:nvPr/>
        </p:nvCxnSpPr>
        <p:spPr>
          <a:xfrm flipV="1">
            <a:off x="0" y="917222"/>
            <a:ext cx="9144000" cy="14111"/>
          </a:xfrm>
          <a:prstGeom prst="line">
            <a:avLst/>
          </a:prstGeom>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508000" y="256444"/>
            <a:ext cx="8065911" cy="461665"/>
          </a:xfrm>
          <a:prstGeom prst="rect">
            <a:avLst/>
          </a:prstGeom>
          <a:noFill/>
        </p:spPr>
        <p:txBody>
          <a:bodyPr wrap="square" rtlCol="0">
            <a:spAutoFit/>
          </a:bodyPr>
          <a:lstStyle/>
          <a:p>
            <a:pPr algn="ctr"/>
            <a:r>
              <a:rPr lang="fr-FR" sz="2400" b="1" dirty="0">
                <a:solidFill>
                  <a:srgbClr val="0070C0"/>
                </a:solidFill>
                <a:latin typeface="Calibri" charset="0"/>
                <a:ea typeface="ＭＳ Ｐゴシック" charset="0"/>
              </a:rPr>
              <a:t>Perspectives Economiques et Financières 2018-2020  (5/11)</a:t>
            </a:r>
          </a:p>
        </p:txBody>
      </p:sp>
      <p:sp>
        <p:nvSpPr>
          <p:cNvPr id="9" name="Rectangle 8"/>
          <p:cNvSpPr/>
          <p:nvPr/>
        </p:nvSpPr>
        <p:spPr>
          <a:xfrm>
            <a:off x="444245" y="1287583"/>
            <a:ext cx="8242555"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b="1" dirty="0">
                <a:solidFill>
                  <a:schemeClr val="accent1"/>
                </a:solidFill>
                <a:latin typeface="Bookman Old Style" pitchFamily="18" charset="0"/>
                <a:cs typeface="Arial" charset="0"/>
              </a:rPr>
              <a:t>Quelques facteurs de croissance sur la période 2018-2020</a:t>
            </a:r>
            <a:endParaRPr lang="fr-FR" b="1" dirty="0">
              <a:solidFill>
                <a:srgbClr val="FF0000"/>
              </a:solidFill>
              <a:latin typeface="Bookman Old Style" pitchFamily="18" charset="0"/>
              <a:cs typeface="Arial" charset="0"/>
            </a:endParaRPr>
          </a:p>
        </p:txBody>
      </p:sp>
      <p:sp>
        <p:nvSpPr>
          <p:cNvPr id="10"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22</a:t>
            </a:fld>
            <a:endParaRPr lang="fr-FR"/>
          </a:p>
        </p:txBody>
      </p:sp>
    </p:spTree>
    <p:extLst>
      <p:ext uri="{BB962C8B-B14F-4D97-AF65-F5344CB8AC3E}">
        <p14:creationId xmlns:p14="http://schemas.microsoft.com/office/powerpoint/2010/main" val="125281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093194" y="6587789"/>
            <a:ext cx="6647158" cy="457994"/>
          </a:xfrm>
          <a:prstGeom prst="rect">
            <a:avLst/>
          </a:prstGeom>
        </p:spPr>
      </p:pic>
      <p:cxnSp>
        <p:nvCxnSpPr>
          <p:cNvPr id="6" name="Connecteur droit 5"/>
          <p:cNvCxnSpPr/>
          <p:nvPr/>
        </p:nvCxnSpPr>
        <p:spPr>
          <a:xfrm flipV="1">
            <a:off x="0" y="917222"/>
            <a:ext cx="9144000" cy="14111"/>
          </a:xfrm>
          <a:prstGeom prst="line">
            <a:avLst/>
          </a:prstGeom>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508000" y="256444"/>
            <a:ext cx="8065911" cy="461665"/>
          </a:xfrm>
          <a:prstGeom prst="rect">
            <a:avLst/>
          </a:prstGeom>
          <a:noFill/>
        </p:spPr>
        <p:txBody>
          <a:bodyPr wrap="square" rtlCol="0">
            <a:spAutoFit/>
          </a:bodyPr>
          <a:lstStyle/>
          <a:p>
            <a:pPr algn="ctr"/>
            <a:r>
              <a:rPr lang="fr-FR" sz="2400" b="1" dirty="0">
                <a:solidFill>
                  <a:srgbClr val="0070C0"/>
                </a:solidFill>
                <a:latin typeface="Calibri" charset="0"/>
                <a:ea typeface="ＭＳ Ｐゴシック" charset="0"/>
              </a:rPr>
              <a:t>Perspectives Economiques et Financières 2018-2020  (6/11)</a:t>
            </a:r>
          </a:p>
        </p:txBody>
      </p:sp>
      <p:sp>
        <p:nvSpPr>
          <p:cNvPr id="9" name="Rectangle 8"/>
          <p:cNvSpPr/>
          <p:nvPr/>
        </p:nvSpPr>
        <p:spPr>
          <a:xfrm>
            <a:off x="444245" y="1287583"/>
            <a:ext cx="8242555"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b="1" dirty="0">
                <a:solidFill>
                  <a:schemeClr val="accent1"/>
                </a:solidFill>
                <a:latin typeface="Bookman Old Style" pitchFamily="18" charset="0"/>
                <a:cs typeface="Arial" charset="0"/>
              </a:rPr>
              <a:t>Incertitudes </a:t>
            </a:r>
            <a:endParaRPr lang="fr-FR" sz="2000" b="1" dirty="0">
              <a:solidFill>
                <a:srgbClr val="FF0000"/>
              </a:solidFill>
              <a:latin typeface="Bookman Old Style" pitchFamily="18" charset="0"/>
              <a:cs typeface="Arial" charset="0"/>
            </a:endParaRPr>
          </a:p>
        </p:txBody>
      </p:sp>
      <p:sp>
        <p:nvSpPr>
          <p:cNvPr id="10"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23</a:t>
            </a:fld>
            <a:endParaRPr lang="fr-FR"/>
          </a:p>
        </p:txBody>
      </p:sp>
      <p:graphicFrame>
        <p:nvGraphicFramePr>
          <p:cNvPr id="11" name="Diagramme 10"/>
          <p:cNvGraphicFramePr/>
          <p:nvPr>
            <p:extLst>
              <p:ext uri="{D42A27DB-BD31-4B8C-83A1-F6EECF244321}">
                <p14:modId xmlns:p14="http://schemas.microsoft.com/office/powerpoint/2010/main" val="995520372"/>
              </p:ext>
            </p:extLst>
          </p:nvPr>
        </p:nvGraphicFramePr>
        <p:xfrm>
          <a:off x="2215444" y="2060222"/>
          <a:ext cx="6389004" cy="42961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2"/>
          <p:cNvPicPr>
            <a:picLocks noChangeAspect="1" noChangeArrowheads="1"/>
          </p:cNvPicPr>
          <p:nvPr/>
        </p:nvPicPr>
        <p:blipFill>
          <a:blip r:embed="rId9"/>
          <a:srcRect/>
          <a:stretch>
            <a:fillRect/>
          </a:stretch>
        </p:blipFill>
        <p:spPr bwMode="auto">
          <a:xfrm>
            <a:off x="317472" y="3069122"/>
            <a:ext cx="1214446" cy="1071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0094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4"/>
          <a:stretch>
            <a:fillRect/>
          </a:stretch>
        </p:blipFill>
        <p:spPr>
          <a:xfrm>
            <a:off x="1093194" y="6587789"/>
            <a:ext cx="6647158" cy="457994"/>
          </a:xfrm>
          <a:prstGeom prst="rect">
            <a:avLst/>
          </a:prstGeom>
        </p:spPr>
      </p:pic>
      <p:cxnSp>
        <p:nvCxnSpPr>
          <p:cNvPr id="9" name="Connecteur droit 8"/>
          <p:cNvCxnSpPr/>
          <p:nvPr/>
        </p:nvCxnSpPr>
        <p:spPr>
          <a:xfrm flipV="1">
            <a:off x="0" y="917222"/>
            <a:ext cx="9144000" cy="14111"/>
          </a:xfrm>
          <a:prstGeom prst="line">
            <a:avLst/>
          </a:prstGeom>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508000" y="256444"/>
            <a:ext cx="8065911" cy="461665"/>
          </a:xfrm>
          <a:prstGeom prst="rect">
            <a:avLst/>
          </a:prstGeom>
          <a:noFill/>
        </p:spPr>
        <p:txBody>
          <a:bodyPr wrap="square" rtlCol="0">
            <a:spAutoFit/>
          </a:bodyPr>
          <a:lstStyle/>
          <a:p>
            <a:pPr algn="ctr"/>
            <a:r>
              <a:rPr lang="fr-FR" sz="2400" b="1" dirty="0">
                <a:solidFill>
                  <a:srgbClr val="0070C0"/>
                </a:solidFill>
                <a:latin typeface="Calibri" charset="0"/>
                <a:ea typeface="ＭＳ Ｐゴシック" charset="0"/>
              </a:rPr>
              <a:t>Perspectives Economiques et Financières 2018-2020  (7/11)</a:t>
            </a:r>
          </a:p>
        </p:txBody>
      </p:sp>
      <p:sp>
        <p:nvSpPr>
          <p:cNvPr id="11" name="Rectangle 10"/>
          <p:cNvSpPr/>
          <p:nvPr/>
        </p:nvSpPr>
        <p:spPr>
          <a:xfrm>
            <a:off x="508000" y="1119278"/>
            <a:ext cx="8242555"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b="1" dirty="0">
                <a:solidFill>
                  <a:schemeClr val="accent1"/>
                </a:solidFill>
                <a:latin typeface="Bookman Old Style" pitchFamily="18" charset="0"/>
                <a:cs typeface="Arial" charset="0"/>
              </a:rPr>
              <a:t>Perspectives des finances publiques</a:t>
            </a:r>
            <a:endParaRPr lang="fr-FR" sz="2000" b="1" dirty="0">
              <a:solidFill>
                <a:srgbClr val="FF0000"/>
              </a:solidFill>
              <a:latin typeface="Bookman Old Style" pitchFamily="18" charset="0"/>
              <a:cs typeface="Arial" charset="0"/>
            </a:endParaRPr>
          </a:p>
        </p:txBody>
      </p:sp>
      <p:sp>
        <p:nvSpPr>
          <p:cNvPr id="12" name="Espace réservé du numéro de diapositive 3"/>
          <p:cNvSpPr>
            <a:spLocks noGrp="1"/>
          </p:cNvSpPr>
          <p:nvPr>
            <p:ph type="sldNum" sz="quarter" idx="12"/>
          </p:nvPr>
        </p:nvSpPr>
        <p:spPr>
          <a:xfrm>
            <a:off x="6778978" y="6492874"/>
            <a:ext cx="2133600" cy="365125"/>
          </a:xfrm>
        </p:spPr>
        <p:txBody>
          <a:bodyPr/>
          <a:lstStyle/>
          <a:p>
            <a:fld id="{0E7CDC20-49A8-274A-B4F0-D71B743F86A1}" type="slidenum">
              <a:rPr lang="fr-FR" smtClean="0"/>
              <a:t>24</a:t>
            </a:fld>
            <a:endParaRPr lang="fr-FR"/>
          </a:p>
        </p:txBody>
      </p:sp>
      <p:graphicFrame>
        <p:nvGraphicFramePr>
          <p:cNvPr id="4" name="Objet 3"/>
          <p:cNvGraphicFramePr>
            <a:graphicFrameLocks noChangeAspect="1"/>
          </p:cNvGraphicFramePr>
          <p:nvPr>
            <p:extLst>
              <p:ext uri="{D42A27DB-BD31-4B8C-83A1-F6EECF244321}">
                <p14:modId xmlns:p14="http://schemas.microsoft.com/office/powerpoint/2010/main" val="1993721897"/>
              </p:ext>
            </p:extLst>
          </p:nvPr>
        </p:nvGraphicFramePr>
        <p:xfrm>
          <a:off x="324556" y="1679222"/>
          <a:ext cx="8425999" cy="5023556"/>
        </p:xfrm>
        <a:graphic>
          <a:graphicData uri="http://schemas.openxmlformats.org/presentationml/2006/ole">
            <mc:AlternateContent xmlns:mc="http://schemas.openxmlformats.org/markup-compatibility/2006">
              <mc:Choice xmlns:v="urn:schemas-microsoft-com:vml" Requires="v">
                <p:oleObj spid="_x0000_s17535" name="Document" r:id="rId5" imgW="6121400" imgH="4876800" progId="Word.Document.12">
                  <p:link updateAutomatic="1"/>
                </p:oleObj>
              </mc:Choice>
              <mc:Fallback>
                <p:oleObj name="Document" r:id="rId5" imgW="6121400" imgH="4876800" progId="Word.Document.12">
                  <p:link updateAutomatic="1"/>
                  <p:pic>
                    <p:nvPicPr>
                      <p:cNvPr id="0" name=""/>
                      <p:cNvPicPr/>
                      <p:nvPr/>
                    </p:nvPicPr>
                    <p:blipFill>
                      <a:blip r:embed="rId6"/>
                      <a:stretch>
                        <a:fillRect/>
                      </a:stretch>
                    </p:blipFill>
                    <p:spPr>
                      <a:xfrm>
                        <a:off x="324556" y="1679222"/>
                        <a:ext cx="8425999" cy="5023556"/>
                      </a:xfrm>
                      <a:prstGeom prst="rect">
                        <a:avLst/>
                      </a:prstGeom>
                    </p:spPr>
                  </p:pic>
                </p:oleObj>
              </mc:Fallback>
            </mc:AlternateContent>
          </a:graphicData>
        </a:graphic>
      </p:graphicFrame>
      <p:sp>
        <p:nvSpPr>
          <p:cNvPr id="6" name="Rectangle à coins arrondis 5"/>
          <p:cNvSpPr/>
          <p:nvPr/>
        </p:nvSpPr>
        <p:spPr>
          <a:xfrm>
            <a:off x="4896556" y="4727222"/>
            <a:ext cx="914400" cy="914400"/>
          </a:xfrm>
          <a:prstGeom prst="roundRect">
            <a:avLst/>
          </a:prstGeom>
          <a:noFill/>
          <a:ln w="28575">
            <a:solidFill>
              <a:srgbClr val="FF0000">
                <a:alpha val="0"/>
              </a:srgb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5531557" y="5522072"/>
            <a:ext cx="3042354" cy="970801"/>
          </a:xfrm>
          <a:prstGeom prst="roundRect">
            <a:avLst/>
          </a:prstGeom>
          <a:noFill/>
          <a:ln w="3175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87946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4"/>
          <a:stretch>
            <a:fillRect/>
          </a:stretch>
        </p:blipFill>
        <p:spPr>
          <a:xfrm>
            <a:off x="1093194" y="6587789"/>
            <a:ext cx="6647158" cy="457994"/>
          </a:xfrm>
          <a:prstGeom prst="rect">
            <a:avLst/>
          </a:prstGeom>
        </p:spPr>
      </p:pic>
      <p:cxnSp>
        <p:nvCxnSpPr>
          <p:cNvPr id="9" name="Connecteur droit 8"/>
          <p:cNvCxnSpPr/>
          <p:nvPr/>
        </p:nvCxnSpPr>
        <p:spPr>
          <a:xfrm flipV="1">
            <a:off x="0" y="917222"/>
            <a:ext cx="9144000" cy="14111"/>
          </a:xfrm>
          <a:prstGeom prst="line">
            <a:avLst/>
          </a:prstGeom>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508000" y="256444"/>
            <a:ext cx="8065911" cy="461665"/>
          </a:xfrm>
          <a:prstGeom prst="rect">
            <a:avLst/>
          </a:prstGeom>
          <a:noFill/>
        </p:spPr>
        <p:txBody>
          <a:bodyPr wrap="square" rtlCol="0">
            <a:spAutoFit/>
          </a:bodyPr>
          <a:lstStyle/>
          <a:p>
            <a:pPr algn="ctr"/>
            <a:r>
              <a:rPr lang="fr-FR" sz="2400" b="1" dirty="0">
                <a:solidFill>
                  <a:srgbClr val="0070C0"/>
                </a:solidFill>
                <a:latin typeface="Calibri" charset="0"/>
                <a:ea typeface="ＭＳ Ｐゴシック" charset="0"/>
              </a:rPr>
              <a:t>Perspectives Economiques et Financières 2018-2020  (8/11)</a:t>
            </a:r>
          </a:p>
        </p:txBody>
      </p:sp>
      <p:sp>
        <p:nvSpPr>
          <p:cNvPr id="11" name="Rectangle 10"/>
          <p:cNvSpPr/>
          <p:nvPr/>
        </p:nvSpPr>
        <p:spPr>
          <a:xfrm>
            <a:off x="0" y="1127140"/>
            <a:ext cx="8242555"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b="1" dirty="0">
                <a:solidFill>
                  <a:schemeClr val="accent1"/>
                </a:solidFill>
                <a:latin typeface="Bookman Old Style" pitchFamily="18" charset="0"/>
                <a:cs typeface="Arial" charset="0"/>
              </a:rPr>
              <a:t>Perspectives des finances locales</a:t>
            </a:r>
            <a:endParaRPr lang="fr-FR" sz="2000" b="1" dirty="0">
              <a:solidFill>
                <a:srgbClr val="FF0000"/>
              </a:solidFill>
              <a:latin typeface="Bookman Old Style" pitchFamily="18" charset="0"/>
              <a:cs typeface="Arial" charset="0"/>
            </a:endParaRPr>
          </a:p>
        </p:txBody>
      </p:sp>
      <p:sp>
        <p:nvSpPr>
          <p:cNvPr id="4" name="ZoneTexte 3"/>
          <p:cNvSpPr txBox="1"/>
          <p:nvPr/>
        </p:nvSpPr>
        <p:spPr>
          <a:xfrm>
            <a:off x="268111" y="1705069"/>
            <a:ext cx="2921000" cy="5062924"/>
          </a:xfrm>
          <a:prstGeom prst="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fr-FR" sz="1700" dirty="0"/>
          </a:p>
          <a:p>
            <a:endParaRPr lang="fr-FR" sz="1700" dirty="0"/>
          </a:p>
          <a:p>
            <a:endParaRPr lang="fr-FR" sz="1700" dirty="0"/>
          </a:p>
          <a:p>
            <a:pPr algn="just"/>
            <a:r>
              <a:rPr lang="fr-FR" sz="1700" dirty="0"/>
              <a:t>1</a:t>
            </a:r>
            <a:r>
              <a:rPr lang="fr-FR" sz="1700" dirty="0">
                <a:solidFill>
                  <a:srgbClr val="376092"/>
                </a:solidFill>
              </a:rPr>
              <a:t>- transférer d’ici 2021, </a:t>
            </a:r>
            <a:r>
              <a:rPr lang="fr-FR" sz="1700" b="1" dirty="0">
                <a:solidFill>
                  <a:srgbClr val="376092"/>
                </a:solidFill>
              </a:rPr>
              <a:t>15%</a:t>
            </a:r>
            <a:r>
              <a:rPr lang="fr-FR" sz="1700" dirty="0">
                <a:solidFill>
                  <a:srgbClr val="376092"/>
                </a:solidFill>
              </a:rPr>
              <a:t> du budget national aux communes ;</a:t>
            </a:r>
          </a:p>
          <a:p>
            <a:pPr algn="just"/>
            <a:endParaRPr lang="fr-FR" sz="1700" dirty="0">
              <a:solidFill>
                <a:srgbClr val="376092"/>
              </a:solidFill>
            </a:endParaRPr>
          </a:p>
          <a:p>
            <a:pPr algn="just"/>
            <a:r>
              <a:rPr lang="fr-FR" sz="1700" dirty="0">
                <a:solidFill>
                  <a:srgbClr val="376092"/>
                </a:solidFill>
              </a:rPr>
              <a:t>2- Atteindre les cibles prioritaires des ODD par des investissements à la base ;</a:t>
            </a:r>
          </a:p>
          <a:p>
            <a:pPr algn="just"/>
            <a:endParaRPr lang="fr-FR" sz="1700" dirty="0">
              <a:solidFill>
                <a:srgbClr val="376092"/>
              </a:solidFill>
            </a:endParaRPr>
          </a:p>
          <a:p>
            <a:pPr algn="just"/>
            <a:r>
              <a:rPr lang="fr-FR" sz="1700" dirty="0">
                <a:solidFill>
                  <a:srgbClr val="376092"/>
                </a:solidFill>
              </a:rPr>
              <a:t>3- Renforcer l’assistance conseil, les contrôles et audits ;</a:t>
            </a:r>
          </a:p>
          <a:p>
            <a:pPr algn="just"/>
            <a:endParaRPr lang="fr-FR" sz="1700" dirty="0">
              <a:solidFill>
                <a:srgbClr val="376092"/>
              </a:solidFill>
            </a:endParaRPr>
          </a:p>
          <a:p>
            <a:pPr algn="just"/>
            <a:r>
              <a:rPr lang="fr-FR" sz="1700" dirty="0">
                <a:solidFill>
                  <a:srgbClr val="376092"/>
                </a:solidFill>
              </a:rPr>
              <a:t>4- Mettre en place un dispositif de surveillance du transfert des compétences et des ressources aux communes.</a:t>
            </a:r>
          </a:p>
        </p:txBody>
      </p:sp>
      <p:sp>
        <p:nvSpPr>
          <p:cNvPr id="6" name="ZoneTexte 5"/>
          <p:cNvSpPr txBox="1"/>
          <p:nvPr/>
        </p:nvSpPr>
        <p:spPr>
          <a:xfrm>
            <a:off x="3407578" y="1907723"/>
            <a:ext cx="5166333" cy="338554"/>
          </a:xfrm>
          <a:prstGeom prst="rect">
            <a:avLst/>
          </a:prstGeom>
          <a:noFill/>
        </p:spPr>
        <p:txBody>
          <a:bodyPr wrap="square" rtlCol="0">
            <a:spAutoFit/>
          </a:bodyPr>
          <a:lstStyle/>
          <a:p>
            <a:r>
              <a:rPr lang="fr-FR" sz="1600" b="1" dirty="0"/>
              <a:t>Tableau</a:t>
            </a:r>
            <a:r>
              <a:rPr lang="fr-FR" sz="1600" dirty="0"/>
              <a:t>: Recettes et dépenses des communes 2018-2020</a:t>
            </a:r>
          </a:p>
        </p:txBody>
      </p:sp>
      <p:sp>
        <p:nvSpPr>
          <p:cNvPr id="12" name="ZoneTexte 11"/>
          <p:cNvSpPr txBox="1"/>
          <p:nvPr/>
        </p:nvSpPr>
        <p:spPr>
          <a:xfrm>
            <a:off x="3559978" y="5320001"/>
            <a:ext cx="5166333" cy="307777"/>
          </a:xfrm>
          <a:prstGeom prst="rect">
            <a:avLst/>
          </a:prstGeom>
          <a:noFill/>
        </p:spPr>
        <p:txBody>
          <a:bodyPr wrap="square" rtlCol="0">
            <a:spAutoFit/>
          </a:bodyPr>
          <a:lstStyle/>
          <a:p>
            <a:r>
              <a:rPr lang="fr-FR" sz="1400" dirty="0"/>
              <a:t>Source : CONAFIL</a:t>
            </a:r>
          </a:p>
        </p:txBody>
      </p:sp>
      <p:sp>
        <p:nvSpPr>
          <p:cNvPr id="13"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25</a:t>
            </a:fld>
            <a:endParaRPr lang="fr-FR"/>
          </a:p>
        </p:txBody>
      </p:sp>
      <p:sp>
        <p:nvSpPr>
          <p:cNvPr id="2" name="ZoneTexte 1"/>
          <p:cNvSpPr txBox="1"/>
          <p:nvPr/>
        </p:nvSpPr>
        <p:spPr>
          <a:xfrm>
            <a:off x="268111" y="1723057"/>
            <a:ext cx="2920999" cy="461665"/>
          </a:xfrm>
          <a:prstGeom prst="rect">
            <a:avLst/>
          </a:prstGeom>
          <a:solidFill>
            <a:schemeClr val="accent3">
              <a:lumMod val="75000"/>
            </a:schemeClr>
          </a:solidFill>
        </p:spPr>
        <p:txBody>
          <a:bodyPr wrap="square" rtlCol="0">
            <a:spAutoFit/>
          </a:bodyPr>
          <a:lstStyle/>
          <a:p>
            <a:pPr algn="ctr"/>
            <a:r>
              <a:rPr lang="fr-FR" sz="2000" dirty="0">
                <a:solidFill>
                  <a:schemeClr val="bg1"/>
                </a:solidFill>
              </a:rPr>
              <a:t>Objectifs</a:t>
            </a:r>
            <a:r>
              <a:rPr lang="fr-FR" sz="2400" dirty="0">
                <a:solidFill>
                  <a:schemeClr val="bg1"/>
                </a:solidFill>
              </a:rPr>
              <a:t> </a:t>
            </a:r>
            <a:endParaRPr lang="fr-FR" dirty="0">
              <a:solidFill>
                <a:schemeClr val="bg1"/>
              </a:solidFill>
            </a:endParaRPr>
          </a:p>
        </p:txBody>
      </p:sp>
      <p:graphicFrame>
        <p:nvGraphicFramePr>
          <p:cNvPr id="8" name="Objet 7"/>
          <p:cNvGraphicFramePr>
            <a:graphicFrameLocks noChangeAspect="1"/>
          </p:cNvGraphicFramePr>
          <p:nvPr>
            <p:extLst>
              <p:ext uri="{D42A27DB-BD31-4B8C-83A1-F6EECF244321}">
                <p14:modId xmlns:p14="http://schemas.microsoft.com/office/powerpoint/2010/main" val="3711753752"/>
              </p:ext>
            </p:extLst>
          </p:nvPr>
        </p:nvGraphicFramePr>
        <p:xfrm>
          <a:off x="3407578" y="2388394"/>
          <a:ext cx="5455147" cy="3239384"/>
        </p:xfrm>
        <a:graphic>
          <a:graphicData uri="http://schemas.openxmlformats.org/presentationml/2006/ole">
            <mc:AlternateContent xmlns:mc="http://schemas.openxmlformats.org/markup-compatibility/2006">
              <mc:Choice xmlns:v="urn:schemas-microsoft-com:vml" Requires="v">
                <p:oleObj spid="_x0000_s21592" name="Document" r:id="rId5" imgW="6248400" imgH="1993900" progId="Word.Document.12">
                  <p:link updateAutomatic="1"/>
                </p:oleObj>
              </mc:Choice>
              <mc:Fallback>
                <p:oleObj name="Document" r:id="rId5" imgW="6248400" imgH="1993900" progId="Word.Document.12">
                  <p:link updateAutomatic="1"/>
                  <p:pic>
                    <p:nvPicPr>
                      <p:cNvPr id="0" name=""/>
                      <p:cNvPicPr/>
                      <p:nvPr/>
                    </p:nvPicPr>
                    <p:blipFill>
                      <a:blip r:embed="rId6"/>
                      <a:stretch>
                        <a:fillRect/>
                      </a:stretch>
                    </p:blipFill>
                    <p:spPr>
                      <a:xfrm>
                        <a:off x="3407578" y="2388394"/>
                        <a:ext cx="5455147" cy="3239384"/>
                      </a:xfrm>
                      <a:prstGeom prst="rect">
                        <a:avLst/>
                      </a:prstGeom>
                    </p:spPr>
                  </p:pic>
                </p:oleObj>
              </mc:Fallback>
            </mc:AlternateContent>
          </a:graphicData>
        </a:graphic>
      </p:graphicFrame>
    </p:spTree>
    <p:extLst>
      <p:ext uri="{BB962C8B-B14F-4D97-AF65-F5344CB8AC3E}">
        <p14:creationId xmlns:p14="http://schemas.microsoft.com/office/powerpoint/2010/main" val="1073006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0E7CDC20-49A8-274A-B4F0-D71B743F86A1}" type="slidenum">
              <a:rPr lang="fr-FR" smtClean="0"/>
              <a:t>26</a:t>
            </a:fld>
            <a:endParaRPr lang="fr-FR"/>
          </a:p>
        </p:txBody>
      </p:sp>
      <p:graphicFrame>
        <p:nvGraphicFramePr>
          <p:cNvPr id="7" name="Diagramme 6"/>
          <p:cNvGraphicFramePr/>
          <p:nvPr>
            <p:extLst>
              <p:ext uri="{D42A27DB-BD31-4B8C-83A1-F6EECF244321}">
                <p14:modId xmlns:p14="http://schemas.microsoft.com/office/powerpoint/2010/main" val="1728077415"/>
              </p:ext>
            </p:extLst>
          </p:nvPr>
        </p:nvGraphicFramePr>
        <p:xfrm>
          <a:off x="4388556" y="2469444"/>
          <a:ext cx="4981223" cy="3899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 9"/>
          <p:cNvPicPr>
            <a:picLocks noChangeAspect="1"/>
          </p:cNvPicPr>
          <p:nvPr/>
        </p:nvPicPr>
        <p:blipFill>
          <a:blip r:embed="rId8"/>
          <a:stretch>
            <a:fillRect/>
          </a:stretch>
        </p:blipFill>
        <p:spPr>
          <a:xfrm>
            <a:off x="1093194" y="6587789"/>
            <a:ext cx="6647158" cy="457994"/>
          </a:xfrm>
          <a:prstGeom prst="rect">
            <a:avLst/>
          </a:prstGeom>
        </p:spPr>
      </p:pic>
      <p:cxnSp>
        <p:nvCxnSpPr>
          <p:cNvPr id="14" name="Connecteur droit 13"/>
          <p:cNvCxnSpPr/>
          <p:nvPr/>
        </p:nvCxnSpPr>
        <p:spPr>
          <a:xfrm flipV="1">
            <a:off x="0" y="917222"/>
            <a:ext cx="9144000" cy="14111"/>
          </a:xfrm>
          <a:prstGeom prst="line">
            <a:avLst/>
          </a:prstGeom>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508000" y="256444"/>
            <a:ext cx="8065911" cy="461665"/>
          </a:xfrm>
          <a:prstGeom prst="rect">
            <a:avLst/>
          </a:prstGeom>
          <a:noFill/>
        </p:spPr>
        <p:txBody>
          <a:bodyPr wrap="square" rtlCol="0">
            <a:spAutoFit/>
          </a:bodyPr>
          <a:lstStyle/>
          <a:p>
            <a:pPr algn="ctr"/>
            <a:r>
              <a:rPr lang="fr-FR" sz="2400" b="1" dirty="0">
                <a:solidFill>
                  <a:srgbClr val="0070C0"/>
                </a:solidFill>
                <a:latin typeface="Calibri" charset="0"/>
                <a:ea typeface="ＭＳ Ｐゴシック" charset="0"/>
              </a:rPr>
              <a:t>Perspectives Economiques et Financières 2018-2020  (9/11)</a:t>
            </a:r>
          </a:p>
        </p:txBody>
      </p:sp>
      <p:sp>
        <p:nvSpPr>
          <p:cNvPr id="16" name="Rectangle 15"/>
          <p:cNvSpPr/>
          <p:nvPr/>
        </p:nvSpPr>
        <p:spPr>
          <a:xfrm>
            <a:off x="508000" y="1119278"/>
            <a:ext cx="8242555"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b="1" dirty="0">
                <a:solidFill>
                  <a:schemeClr val="accent1"/>
                </a:solidFill>
                <a:latin typeface="Bookman Old Style" pitchFamily="18" charset="0"/>
                <a:cs typeface="Arial" charset="0"/>
              </a:rPr>
              <a:t>Au niveau des entreprises et offices d’Etat, une amélioration est attendue en raison de la poursuite des mesures en cours</a:t>
            </a:r>
            <a:endParaRPr lang="fr-FR" b="1" dirty="0">
              <a:solidFill>
                <a:srgbClr val="FF0000"/>
              </a:solidFill>
              <a:latin typeface="Bookman Old Style" pitchFamily="18" charset="0"/>
              <a:cs typeface="Arial" charset="0"/>
            </a:endParaRPr>
          </a:p>
        </p:txBody>
      </p:sp>
      <p:graphicFrame>
        <p:nvGraphicFramePr>
          <p:cNvPr id="13" name="Diagramme 12"/>
          <p:cNvGraphicFramePr/>
          <p:nvPr>
            <p:extLst>
              <p:ext uri="{D42A27DB-BD31-4B8C-83A1-F6EECF244321}">
                <p14:modId xmlns:p14="http://schemas.microsoft.com/office/powerpoint/2010/main" val="3746501796"/>
              </p:ext>
            </p:extLst>
          </p:nvPr>
        </p:nvGraphicFramePr>
        <p:xfrm>
          <a:off x="-42333" y="2525889"/>
          <a:ext cx="4642556" cy="38015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ZoneTexte 1"/>
          <p:cNvSpPr txBox="1"/>
          <p:nvPr/>
        </p:nvSpPr>
        <p:spPr>
          <a:xfrm>
            <a:off x="987778" y="2059001"/>
            <a:ext cx="2300111" cy="369332"/>
          </a:xfrm>
          <a:prstGeom prst="rect">
            <a:avLst/>
          </a:prstGeom>
          <a:noFill/>
        </p:spPr>
        <p:txBody>
          <a:bodyPr wrap="square" rtlCol="0">
            <a:spAutoFit/>
          </a:bodyPr>
          <a:lstStyle/>
          <a:p>
            <a:pPr algn="ctr"/>
            <a:r>
              <a:rPr lang="fr-FR" b="1" dirty="0">
                <a:solidFill>
                  <a:srgbClr val="FF800E"/>
                </a:solidFill>
              </a:rPr>
              <a:t>Mesures en cours</a:t>
            </a:r>
          </a:p>
        </p:txBody>
      </p:sp>
      <p:sp>
        <p:nvSpPr>
          <p:cNvPr id="17" name="ZoneTexte 16"/>
          <p:cNvSpPr txBox="1"/>
          <p:nvPr/>
        </p:nvSpPr>
        <p:spPr>
          <a:xfrm>
            <a:off x="5468463" y="2015445"/>
            <a:ext cx="2300111" cy="369332"/>
          </a:xfrm>
          <a:prstGeom prst="rect">
            <a:avLst/>
          </a:prstGeom>
          <a:noFill/>
        </p:spPr>
        <p:txBody>
          <a:bodyPr wrap="square" rtlCol="0">
            <a:spAutoFit/>
          </a:bodyPr>
          <a:lstStyle/>
          <a:p>
            <a:pPr algn="ctr"/>
            <a:r>
              <a:rPr lang="fr-FR" b="1" dirty="0">
                <a:solidFill>
                  <a:schemeClr val="tx2">
                    <a:lumMod val="60000"/>
                    <a:lumOff val="40000"/>
                  </a:schemeClr>
                </a:solidFill>
              </a:rPr>
              <a:t>     Mesures nouvelles</a:t>
            </a:r>
          </a:p>
        </p:txBody>
      </p:sp>
      <p:sp>
        <p:nvSpPr>
          <p:cNvPr id="3" name="ZoneTexte 2"/>
          <p:cNvSpPr txBox="1"/>
          <p:nvPr/>
        </p:nvSpPr>
        <p:spPr>
          <a:xfrm>
            <a:off x="4600223" y="3634166"/>
            <a:ext cx="364202" cy="523220"/>
          </a:xfrm>
          <a:prstGeom prst="rect">
            <a:avLst/>
          </a:prstGeom>
          <a:noFill/>
        </p:spPr>
        <p:txBody>
          <a:bodyPr wrap="none" rtlCol="0">
            <a:spAutoFit/>
          </a:bodyPr>
          <a:lstStyle/>
          <a:p>
            <a:r>
              <a:rPr lang="fr-FR" sz="2800" b="1" dirty="0">
                <a:solidFill>
                  <a:schemeClr val="tx2">
                    <a:lumMod val="60000"/>
                    <a:lumOff val="40000"/>
                  </a:schemeClr>
                </a:solidFill>
              </a:rPr>
              <a:t>+</a:t>
            </a:r>
          </a:p>
        </p:txBody>
      </p:sp>
    </p:spTree>
    <p:extLst>
      <p:ext uri="{BB962C8B-B14F-4D97-AF65-F5344CB8AC3E}">
        <p14:creationId xmlns:p14="http://schemas.microsoft.com/office/powerpoint/2010/main" val="3605416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0E7CDC20-49A8-274A-B4F0-D71B743F86A1}" type="slidenum">
              <a:rPr lang="fr-FR" smtClean="0"/>
              <a:t>27</a:t>
            </a:fld>
            <a:endParaRPr lang="fr-FR"/>
          </a:p>
        </p:txBody>
      </p:sp>
      <p:graphicFrame>
        <p:nvGraphicFramePr>
          <p:cNvPr id="6" name="Diagramme 5"/>
          <p:cNvGraphicFramePr/>
          <p:nvPr>
            <p:extLst>
              <p:ext uri="{D42A27DB-BD31-4B8C-83A1-F6EECF244321}">
                <p14:modId xmlns:p14="http://schemas.microsoft.com/office/powerpoint/2010/main" val="2688520162"/>
              </p:ext>
            </p:extLst>
          </p:nvPr>
        </p:nvGraphicFramePr>
        <p:xfrm>
          <a:off x="0" y="931333"/>
          <a:ext cx="3908777" cy="5926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 6"/>
          <p:cNvPicPr>
            <a:picLocks noChangeAspect="1"/>
          </p:cNvPicPr>
          <p:nvPr/>
        </p:nvPicPr>
        <p:blipFill>
          <a:blip r:embed="rId9"/>
          <a:stretch>
            <a:fillRect/>
          </a:stretch>
        </p:blipFill>
        <p:spPr>
          <a:xfrm>
            <a:off x="1093194" y="6587789"/>
            <a:ext cx="6647158" cy="457994"/>
          </a:xfrm>
          <a:prstGeom prst="rect">
            <a:avLst/>
          </a:prstGeom>
        </p:spPr>
      </p:pic>
      <p:graphicFrame>
        <p:nvGraphicFramePr>
          <p:cNvPr id="8" name="Objet 7"/>
          <p:cNvGraphicFramePr>
            <a:graphicFrameLocks noChangeAspect="1"/>
          </p:cNvGraphicFramePr>
          <p:nvPr>
            <p:extLst>
              <p:ext uri="{D42A27DB-BD31-4B8C-83A1-F6EECF244321}">
                <p14:modId xmlns:p14="http://schemas.microsoft.com/office/powerpoint/2010/main" val="3360327913"/>
              </p:ext>
            </p:extLst>
          </p:nvPr>
        </p:nvGraphicFramePr>
        <p:xfrm>
          <a:off x="4854221" y="4910667"/>
          <a:ext cx="4148667" cy="1947333"/>
        </p:xfrm>
        <a:graphic>
          <a:graphicData uri="http://schemas.openxmlformats.org/presentationml/2006/ole">
            <mc:AlternateContent xmlns:mc="http://schemas.openxmlformats.org/markup-compatibility/2006">
              <mc:Choice xmlns:v="urn:schemas-microsoft-com:vml" Requires="v">
                <p:oleObj spid="_x0000_s19580" name="Document" r:id="rId10" imgW="6134100" imgH="1231900" progId="Word.Document.12">
                  <p:link updateAutomatic="1"/>
                </p:oleObj>
              </mc:Choice>
              <mc:Fallback>
                <p:oleObj name="Document" r:id="rId10" imgW="6134100" imgH="1231900" progId="Word.Document.12">
                  <p:link updateAutomatic="1"/>
                  <p:pic>
                    <p:nvPicPr>
                      <p:cNvPr id="0" name=""/>
                      <p:cNvPicPr/>
                      <p:nvPr/>
                    </p:nvPicPr>
                    <p:blipFill>
                      <a:blip r:embed="rId11"/>
                      <a:stretch>
                        <a:fillRect/>
                      </a:stretch>
                    </p:blipFill>
                    <p:spPr>
                      <a:xfrm>
                        <a:off x="4854221" y="4910667"/>
                        <a:ext cx="4148667" cy="1947333"/>
                      </a:xfrm>
                      <a:prstGeom prst="rect">
                        <a:avLst/>
                      </a:prstGeom>
                    </p:spPr>
                  </p:pic>
                </p:oleObj>
              </mc:Fallback>
            </mc:AlternateContent>
          </a:graphicData>
        </a:graphic>
      </p:graphicFrame>
      <p:graphicFrame>
        <p:nvGraphicFramePr>
          <p:cNvPr id="9" name="Graphique 8"/>
          <p:cNvGraphicFramePr/>
          <p:nvPr>
            <p:extLst>
              <p:ext uri="{D42A27DB-BD31-4B8C-83A1-F6EECF244321}">
                <p14:modId xmlns:p14="http://schemas.microsoft.com/office/powerpoint/2010/main" val="2451566230"/>
              </p:ext>
            </p:extLst>
          </p:nvPr>
        </p:nvGraphicFramePr>
        <p:xfrm>
          <a:off x="4854221" y="1925107"/>
          <a:ext cx="4148667" cy="2639484"/>
        </p:xfrm>
        <a:graphic>
          <a:graphicData uri="http://schemas.openxmlformats.org/drawingml/2006/chart">
            <c:chart xmlns:c="http://schemas.openxmlformats.org/drawingml/2006/chart" xmlns:r="http://schemas.openxmlformats.org/officeDocument/2006/relationships" r:id="rId12"/>
          </a:graphicData>
        </a:graphic>
      </p:graphicFrame>
      <p:cxnSp>
        <p:nvCxnSpPr>
          <p:cNvPr id="19" name="Connecteur droit 18"/>
          <p:cNvCxnSpPr/>
          <p:nvPr/>
        </p:nvCxnSpPr>
        <p:spPr>
          <a:xfrm flipV="1">
            <a:off x="0" y="917222"/>
            <a:ext cx="9144000" cy="14111"/>
          </a:xfrm>
          <a:prstGeom prst="line">
            <a:avLst/>
          </a:prstGeom>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508000" y="256444"/>
            <a:ext cx="8065911" cy="461665"/>
          </a:xfrm>
          <a:prstGeom prst="rect">
            <a:avLst/>
          </a:prstGeom>
          <a:noFill/>
        </p:spPr>
        <p:txBody>
          <a:bodyPr wrap="square" rtlCol="0">
            <a:spAutoFit/>
          </a:bodyPr>
          <a:lstStyle/>
          <a:p>
            <a:pPr algn="ctr"/>
            <a:r>
              <a:rPr lang="fr-FR" sz="2400" b="1" dirty="0">
                <a:solidFill>
                  <a:srgbClr val="0070C0"/>
                </a:solidFill>
                <a:latin typeface="Calibri" charset="0"/>
                <a:ea typeface="ＭＳ Ｐゴシック" charset="0"/>
              </a:rPr>
              <a:t>Perspectives Economiques et Financières 2018-2020  (10/11)</a:t>
            </a:r>
          </a:p>
        </p:txBody>
      </p:sp>
      <p:cxnSp>
        <p:nvCxnSpPr>
          <p:cNvPr id="22" name="Connecteur droit avec flèche 21"/>
          <p:cNvCxnSpPr/>
          <p:nvPr/>
        </p:nvCxnSpPr>
        <p:spPr>
          <a:xfrm flipV="1">
            <a:off x="6194778" y="3244849"/>
            <a:ext cx="2201333" cy="296333"/>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536221" y="1220555"/>
            <a:ext cx="8242555"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b="1" dirty="0">
                <a:solidFill>
                  <a:schemeClr val="accent1"/>
                </a:solidFill>
                <a:latin typeface="Bookman Old Style" pitchFamily="18" charset="0"/>
                <a:cs typeface="Arial" charset="0"/>
              </a:rPr>
              <a:t>Perspectives de la sécurité sociale</a:t>
            </a:r>
            <a:endParaRPr lang="fr-FR" sz="2000" b="1" dirty="0">
              <a:solidFill>
                <a:srgbClr val="FF0000"/>
              </a:solidFill>
              <a:latin typeface="Bookman Old Style" pitchFamily="18" charset="0"/>
              <a:cs typeface="Arial" charset="0"/>
            </a:endParaRPr>
          </a:p>
        </p:txBody>
      </p:sp>
      <p:sp>
        <p:nvSpPr>
          <p:cNvPr id="25" name="ZoneTexte 24"/>
          <p:cNvSpPr txBox="1"/>
          <p:nvPr/>
        </p:nvSpPr>
        <p:spPr>
          <a:xfrm>
            <a:off x="3908777" y="2397478"/>
            <a:ext cx="747890" cy="338554"/>
          </a:xfrm>
          <a:prstGeom prst="rect">
            <a:avLst/>
          </a:prstGeom>
          <a:noFill/>
        </p:spPr>
        <p:txBody>
          <a:bodyPr wrap="square" rtlCol="0">
            <a:spAutoFit/>
          </a:bodyPr>
          <a:lstStyle/>
          <a:p>
            <a:r>
              <a:rPr lang="fr-FR" sz="1600" b="1" dirty="0">
                <a:solidFill>
                  <a:schemeClr val="accent1">
                    <a:lumMod val="75000"/>
                  </a:schemeClr>
                </a:solidFill>
              </a:rPr>
              <a:t>FNRB</a:t>
            </a:r>
            <a:endParaRPr lang="fr-FR" b="1" dirty="0">
              <a:solidFill>
                <a:schemeClr val="accent1">
                  <a:lumMod val="75000"/>
                </a:schemeClr>
              </a:solidFill>
            </a:endParaRPr>
          </a:p>
        </p:txBody>
      </p:sp>
      <p:sp>
        <p:nvSpPr>
          <p:cNvPr id="26" name="ZoneTexte 25"/>
          <p:cNvSpPr txBox="1"/>
          <p:nvPr/>
        </p:nvSpPr>
        <p:spPr>
          <a:xfrm>
            <a:off x="4106331" y="5950599"/>
            <a:ext cx="747890" cy="338554"/>
          </a:xfrm>
          <a:prstGeom prst="rect">
            <a:avLst/>
          </a:prstGeom>
          <a:noFill/>
        </p:spPr>
        <p:txBody>
          <a:bodyPr wrap="square" rtlCol="0">
            <a:spAutoFit/>
          </a:bodyPr>
          <a:lstStyle/>
          <a:p>
            <a:r>
              <a:rPr lang="fr-FR" sz="1600" b="1" dirty="0">
                <a:solidFill>
                  <a:schemeClr val="accent1">
                    <a:lumMod val="75000"/>
                  </a:schemeClr>
                </a:solidFill>
              </a:rPr>
              <a:t>CNSS</a:t>
            </a:r>
            <a:endParaRPr lang="fr-FR" b="1" dirty="0">
              <a:solidFill>
                <a:schemeClr val="accent1">
                  <a:lumMod val="75000"/>
                </a:schemeClr>
              </a:solidFill>
            </a:endParaRPr>
          </a:p>
        </p:txBody>
      </p:sp>
    </p:spTree>
    <p:extLst>
      <p:ext uri="{BB962C8B-B14F-4D97-AF65-F5344CB8AC3E}">
        <p14:creationId xmlns:p14="http://schemas.microsoft.com/office/powerpoint/2010/main" val="140121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0E7CDC20-49A8-274A-B4F0-D71B743F86A1}" type="slidenum">
              <a:rPr lang="fr-FR" smtClean="0"/>
              <a:t>28</a:t>
            </a:fld>
            <a:endParaRPr lang="fr-FR"/>
          </a:p>
        </p:txBody>
      </p:sp>
      <p:graphicFrame>
        <p:nvGraphicFramePr>
          <p:cNvPr id="6" name="Diagramme 5"/>
          <p:cNvGraphicFramePr/>
          <p:nvPr>
            <p:extLst>
              <p:ext uri="{D42A27DB-BD31-4B8C-83A1-F6EECF244321}">
                <p14:modId xmlns:p14="http://schemas.microsoft.com/office/powerpoint/2010/main" val="2818669961"/>
              </p:ext>
            </p:extLst>
          </p:nvPr>
        </p:nvGraphicFramePr>
        <p:xfrm>
          <a:off x="279741" y="1820333"/>
          <a:ext cx="8652591" cy="503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Connecteur droit 7"/>
          <p:cNvCxnSpPr/>
          <p:nvPr/>
        </p:nvCxnSpPr>
        <p:spPr>
          <a:xfrm flipV="1">
            <a:off x="0" y="917222"/>
            <a:ext cx="9144000" cy="14111"/>
          </a:xfrm>
          <a:prstGeom prst="line">
            <a:avLst/>
          </a:prstGeom>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508000" y="256444"/>
            <a:ext cx="8065911" cy="461665"/>
          </a:xfrm>
          <a:prstGeom prst="rect">
            <a:avLst/>
          </a:prstGeom>
          <a:noFill/>
        </p:spPr>
        <p:txBody>
          <a:bodyPr wrap="square" rtlCol="0">
            <a:spAutoFit/>
          </a:bodyPr>
          <a:lstStyle/>
          <a:p>
            <a:pPr algn="ctr"/>
            <a:r>
              <a:rPr lang="fr-FR" sz="2400" b="1" dirty="0">
                <a:solidFill>
                  <a:srgbClr val="0070C0"/>
                </a:solidFill>
                <a:latin typeface="Calibri" charset="0"/>
                <a:ea typeface="ＭＳ Ｐゴシック" charset="0"/>
              </a:rPr>
              <a:t>Perspectives Economiques et Financières 2018-2020  (11/11)</a:t>
            </a:r>
          </a:p>
        </p:txBody>
      </p:sp>
      <p:pic>
        <p:nvPicPr>
          <p:cNvPr id="10" name="Image 9"/>
          <p:cNvPicPr>
            <a:picLocks noChangeAspect="1"/>
          </p:cNvPicPr>
          <p:nvPr/>
        </p:nvPicPr>
        <p:blipFill>
          <a:blip r:embed="rId8"/>
          <a:stretch>
            <a:fillRect/>
          </a:stretch>
        </p:blipFill>
        <p:spPr>
          <a:xfrm>
            <a:off x="1093194" y="6587789"/>
            <a:ext cx="6647158" cy="457994"/>
          </a:xfrm>
          <a:prstGeom prst="rect">
            <a:avLst/>
          </a:prstGeom>
        </p:spPr>
      </p:pic>
      <p:sp>
        <p:nvSpPr>
          <p:cNvPr id="11" name="Rectangle 10"/>
          <p:cNvSpPr/>
          <p:nvPr/>
        </p:nvSpPr>
        <p:spPr>
          <a:xfrm>
            <a:off x="444245" y="1173222"/>
            <a:ext cx="8242555"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b="1" dirty="0">
                <a:solidFill>
                  <a:schemeClr val="accent1"/>
                </a:solidFill>
                <a:latin typeface="Bookman Old Style" pitchFamily="18" charset="0"/>
                <a:cs typeface="Arial" charset="0"/>
              </a:rPr>
              <a:t>Une stratégie d’endettement orientée vers la réduction du coût de la dette et l’atténuation des risques de change et de refinancement</a:t>
            </a:r>
            <a:endParaRPr lang="fr-FR" b="1" dirty="0">
              <a:solidFill>
                <a:srgbClr val="FF0000"/>
              </a:solidFill>
              <a:latin typeface="Bookman Old Style" pitchFamily="18" charset="0"/>
              <a:cs typeface="Arial" charset="0"/>
            </a:endParaRPr>
          </a:p>
        </p:txBody>
      </p:sp>
    </p:spTree>
    <p:extLst>
      <p:ext uri="{BB962C8B-B14F-4D97-AF65-F5344CB8AC3E}">
        <p14:creationId xmlns:p14="http://schemas.microsoft.com/office/powerpoint/2010/main" val="329342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10193" y="6606510"/>
            <a:ext cx="184666" cy="369332"/>
          </a:xfrm>
          <a:prstGeom prst="rect">
            <a:avLst/>
          </a:prstGeom>
          <a:noFill/>
        </p:spPr>
        <p:txBody>
          <a:bodyPr wrap="none" rtlCol="0">
            <a:spAutoFit/>
          </a:bodyPr>
          <a:lstStyle/>
          <a:p>
            <a:endParaRPr lang="fr-FR" dirty="0"/>
          </a:p>
        </p:txBody>
      </p:sp>
      <p:pic>
        <p:nvPicPr>
          <p:cNvPr id="16" name="Image 15"/>
          <p:cNvPicPr>
            <a:picLocks noChangeAspect="1"/>
          </p:cNvPicPr>
          <p:nvPr/>
        </p:nvPicPr>
        <p:blipFill>
          <a:blip r:embed="rId3"/>
          <a:stretch>
            <a:fillRect/>
          </a:stretch>
        </p:blipFill>
        <p:spPr>
          <a:xfrm>
            <a:off x="1093194" y="6587789"/>
            <a:ext cx="6647158" cy="457994"/>
          </a:xfrm>
          <a:prstGeom prst="rect">
            <a:avLst/>
          </a:prstGeom>
        </p:spPr>
      </p:pic>
      <p:sp>
        <p:nvSpPr>
          <p:cNvPr id="78" name="Title 1"/>
          <p:cNvSpPr txBox="1">
            <a:spLocks/>
          </p:cNvSpPr>
          <p:nvPr/>
        </p:nvSpPr>
        <p:spPr>
          <a:xfrm>
            <a:off x="418933" y="2923028"/>
            <a:ext cx="8027987" cy="576262"/>
          </a:xfrm>
          <a:prstGeom prst="rect">
            <a:avLst/>
          </a:prstGeom>
        </p:spPr>
        <p:txBody>
          <a:bodyPr lIns="0" tIns="0" rIns="72000" bIns="0" anchor="b"/>
          <a:lstStyle>
            <a:lvl1pPr algn="ctr" defTabSz="914400" rtl="0" eaLnBrk="1" fontAlgn="base" latinLnBrk="0" hangingPunct="1">
              <a:lnSpc>
                <a:spcPct val="90000"/>
              </a:lnSpc>
              <a:spcBef>
                <a:spcPct val="0"/>
              </a:spcBef>
              <a:spcAft>
                <a:spcPct val="0"/>
              </a:spcAft>
              <a:buNone/>
              <a:defRPr lang="en-GB" sz="3000" b="0" kern="1200" cap="all" baseline="0" noProof="0" dirty="0" smtClean="0">
                <a:solidFill>
                  <a:schemeClr val="tx1"/>
                </a:solidFill>
                <a:latin typeface="Arial" pitchFamily="34" charset="0"/>
                <a:ea typeface="+mj-ea"/>
                <a:cs typeface="Arial" pitchFamily="34" charset="0"/>
              </a:defRPr>
            </a:lvl1pPr>
          </a:lstStyle>
          <a:p>
            <a:pPr>
              <a:defRPr/>
            </a:pPr>
            <a:r>
              <a:rPr lang="fr-FR" sz="2800" b="1" cap="none" dirty="0">
                <a:solidFill>
                  <a:srgbClr val="0070C0"/>
                </a:solidFill>
              </a:rPr>
              <a:t>Je vous remercie</a:t>
            </a:r>
          </a:p>
        </p:txBody>
      </p:sp>
      <p:sp>
        <p:nvSpPr>
          <p:cNvPr id="79"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29</a:t>
            </a:fld>
            <a:endParaRPr lang="fr-FR"/>
          </a:p>
        </p:txBody>
      </p:sp>
      <p:pic>
        <p:nvPicPr>
          <p:cNvPr id="7" name="Espace réservé pour une image  2" descr="Armoiri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910193" y="658962"/>
            <a:ext cx="886902" cy="1182536"/>
          </a:xfrm>
          <a:prstGeom prst="rect">
            <a:avLst/>
          </a:prstGeom>
        </p:spPr>
      </p:pic>
    </p:spTree>
    <p:extLst>
      <p:ext uri="{BB962C8B-B14F-4D97-AF65-F5344CB8AC3E}">
        <p14:creationId xmlns:p14="http://schemas.microsoft.com/office/powerpoint/2010/main" val="23294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10193" y="6606510"/>
            <a:ext cx="184666" cy="369332"/>
          </a:xfrm>
          <a:prstGeom prst="rect">
            <a:avLst/>
          </a:prstGeom>
          <a:noFill/>
        </p:spPr>
        <p:txBody>
          <a:bodyPr wrap="none" rtlCol="0">
            <a:spAutoFit/>
          </a:bodyPr>
          <a:lstStyle/>
          <a:p>
            <a:endParaRPr lang="fr-FR" dirty="0"/>
          </a:p>
        </p:txBody>
      </p:sp>
      <p:pic>
        <p:nvPicPr>
          <p:cNvPr id="16" name="Image 15"/>
          <p:cNvPicPr>
            <a:picLocks noChangeAspect="1"/>
          </p:cNvPicPr>
          <p:nvPr/>
        </p:nvPicPr>
        <p:blipFill>
          <a:blip r:embed="rId3"/>
          <a:stretch>
            <a:fillRect/>
          </a:stretch>
        </p:blipFill>
        <p:spPr>
          <a:xfrm>
            <a:off x="1093194" y="6587789"/>
            <a:ext cx="6647158" cy="457994"/>
          </a:xfrm>
          <a:prstGeom prst="rect">
            <a:avLst/>
          </a:prstGeom>
        </p:spPr>
      </p:pic>
      <p:sp>
        <p:nvSpPr>
          <p:cNvPr id="79"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3</a:t>
            </a:fld>
            <a:endParaRPr lang="fr-FR"/>
          </a:p>
        </p:txBody>
      </p:sp>
      <p:graphicFrame>
        <p:nvGraphicFramePr>
          <p:cNvPr id="7" name="Diagramme 6"/>
          <p:cNvGraphicFramePr/>
          <p:nvPr>
            <p:extLst>
              <p:ext uri="{D42A27DB-BD31-4B8C-83A1-F6EECF244321}">
                <p14:modId xmlns:p14="http://schemas.microsoft.com/office/powerpoint/2010/main" val="2727828772"/>
              </p:ext>
            </p:extLst>
          </p:nvPr>
        </p:nvGraphicFramePr>
        <p:xfrm>
          <a:off x="442394" y="683438"/>
          <a:ext cx="8244405" cy="54093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87724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10193" y="6606510"/>
            <a:ext cx="184666" cy="369332"/>
          </a:xfrm>
          <a:prstGeom prst="rect">
            <a:avLst/>
          </a:prstGeom>
          <a:noFill/>
        </p:spPr>
        <p:txBody>
          <a:bodyPr wrap="none" rtlCol="0">
            <a:spAutoFit/>
          </a:bodyPr>
          <a:lstStyle/>
          <a:p>
            <a:endParaRPr lang="fr-FR" dirty="0"/>
          </a:p>
        </p:txBody>
      </p:sp>
      <p:pic>
        <p:nvPicPr>
          <p:cNvPr id="16" name="Image 15"/>
          <p:cNvPicPr>
            <a:picLocks noChangeAspect="1"/>
          </p:cNvPicPr>
          <p:nvPr/>
        </p:nvPicPr>
        <p:blipFill>
          <a:blip r:embed="rId3"/>
          <a:stretch>
            <a:fillRect/>
          </a:stretch>
        </p:blipFill>
        <p:spPr>
          <a:xfrm>
            <a:off x="1093194" y="6587789"/>
            <a:ext cx="6647158" cy="457994"/>
          </a:xfrm>
          <a:prstGeom prst="rect">
            <a:avLst/>
          </a:prstGeom>
        </p:spPr>
      </p:pic>
      <p:sp>
        <p:nvSpPr>
          <p:cNvPr id="77" name="ZoneTexte 3"/>
          <p:cNvSpPr txBox="1"/>
          <p:nvPr/>
        </p:nvSpPr>
        <p:spPr>
          <a:xfrm>
            <a:off x="531285" y="2058458"/>
            <a:ext cx="7914217" cy="116955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lvl1pPr>
              <a:defRPr>
                <a:solidFill>
                  <a:schemeClr val="tx1"/>
                </a:solidFill>
                <a:latin typeface="Arial" charset="0"/>
                <a:ea typeface="ＭＳ Ｐゴシック" charset="0"/>
              </a:defRPr>
            </a:lvl1pPr>
            <a:lvl2pPr marL="971550" indent="-5143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marL="457200" indent="-457200" algn="ctr">
              <a:lnSpc>
                <a:spcPct val="150000"/>
              </a:lnSpc>
              <a:spcBef>
                <a:spcPts val="600"/>
              </a:spcBef>
              <a:spcAft>
                <a:spcPts val="600"/>
              </a:spcAft>
              <a:buAutoNum type="arabicPeriod"/>
            </a:pPr>
            <a:r>
              <a:rPr lang="fr-FR" sz="2400" b="1" dirty="0">
                <a:solidFill>
                  <a:schemeClr val="bg1"/>
                </a:solidFill>
                <a:latin typeface="Calibri" charset="0"/>
              </a:rPr>
              <a:t>Situation économique et financière sur la période 2014-2017</a:t>
            </a:r>
          </a:p>
        </p:txBody>
      </p:sp>
      <p:sp>
        <p:nvSpPr>
          <p:cNvPr id="79"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4</a:t>
            </a:fld>
            <a:endParaRPr lang="fr-FR"/>
          </a:p>
        </p:txBody>
      </p:sp>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2512015" y="425124"/>
            <a:ext cx="4266963" cy="1153544"/>
          </a:xfrm>
          <a:prstGeom prst="rect">
            <a:avLst/>
          </a:prstGeom>
          <a:noFill/>
          <a:ln>
            <a:noFill/>
          </a:ln>
        </p:spPr>
      </p:pic>
      <p:pic>
        <p:nvPicPr>
          <p:cNvPr id="2" name="Image 1"/>
          <p:cNvPicPr>
            <a:picLocks noChangeAspect="1"/>
          </p:cNvPicPr>
          <p:nvPr/>
        </p:nvPicPr>
        <p:blipFill>
          <a:blip r:embed="rId5"/>
          <a:stretch>
            <a:fillRect/>
          </a:stretch>
        </p:blipFill>
        <p:spPr>
          <a:xfrm>
            <a:off x="1913878" y="3566676"/>
            <a:ext cx="5743223" cy="2554723"/>
          </a:xfrm>
          <a:prstGeom prst="rect">
            <a:avLst/>
          </a:prstGeom>
        </p:spPr>
      </p:pic>
    </p:spTree>
    <p:extLst>
      <p:ext uri="{BB962C8B-B14F-4D97-AF65-F5344CB8AC3E}">
        <p14:creationId xmlns:p14="http://schemas.microsoft.com/office/powerpoint/2010/main" val="399628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10193" y="6606510"/>
            <a:ext cx="184666" cy="369332"/>
          </a:xfrm>
          <a:prstGeom prst="rect">
            <a:avLst/>
          </a:prstGeom>
          <a:noFill/>
        </p:spPr>
        <p:txBody>
          <a:bodyPr wrap="none" rtlCol="0">
            <a:spAutoFit/>
          </a:bodyPr>
          <a:lstStyle/>
          <a:p>
            <a:endParaRPr lang="fr-FR" dirty="0"/>
          </a:p>
        </p:txBody>
      </p:sp>
      <p:pic>
        <p:nvPicPr>
          <p:cNvPr id="16" name="Image 15"/>
          <p:cNvPicPr>
            <a:picLocks noChangeAspect="1"/>
          </p:cNvPicPr>
          <p:nvPr/>
        </p:nvPicPr>
        <p:blipFill>
          <a:blip r:embed="rId3"/>
          <a:stretch>
            <a:fillRect/>
          </a:stretch>
        </p:blipFill>
        <p:spPr>
          <a:xfrm>
            <a:off x="1093194" y="6587789"/>
            <a:ext cx="6647158" cy="457994"/>
          </a:xfrm>
          <a:prstGeom prst="rect">
            <a:avLst/>
          </a:prstGeom>
        </p:spPr>
      </p:pic>
      <p:sp>
        <p:nvSpPr>
          <p:cNvPr id="79"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5</a:t>
            </a:fld>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894955931"/>
              </p:ext>
            </p:extLst>
          </p:nvPr>
        </p:nvGraphicFramePr>
        <p:xfrm>
          <a:off x="256637" y="2856791"/>
          <a:ext cx="8041542" cy="3499559"/>
        </p:xfrm>
        <a:graphic>
          <a:graphicData uri="http://schemas.openxmlformats.org/drawingml/2006/table">
            <a:tbl>
              <a:tblPr firstRow="1" bandRow="1">
                <a:tableStyleId>{2D5ABB26-0587-4C30-8999-92F81FD0307C}</a:tableStyleId>
              </a:tblPr>
              <a:tblGrid>
                <a:gridCol w="3237842">
                  <a:extLst>
                    <a:ext uri="{9D8B030D-6E8A-4147-A177-3AD203B41FA5}">
                      <a16:colId xmlns:a16="http://schemas.microsoft.com/office/drawing/2014/main" xmlns="" val="20000"/>
                    </a:ext>
                  </a:extLst>
                </a:gridCol>
                <a:gridCol w="2084068">
                  <a:extLst>
                    <a:ext uri="{9D8B030D-6E8A-4147-A177-3AD203B41FA5}">
                      <a16:colId xmlns:a16="http://schemas.microsoft.com/office/drawing/2014/main" xmlns="" val="20001"/>
                    </a:ext>
                  </a:extLst>
                </a:gridCol>
                <a:gridCol w="2719632">
                  <a:extLst>
                    <a:ext uri="{9D8B030D-6E8A-4147-A177-3AD203B41FA5}">
                      <a16:colId xmlns:a16="http://schemas.microsoft.com/office/drawing/2014/main" xmlns="" val="20002"/>
                    </a:ext>
                  </a:extLst>
                </a:gridCol>
              </a:tblGrid>
              <a:tr h="499937">
                <a:tc>
                  <a:txBody>
                    <a:bodyPr/>
                    <a:lstStyle/>
                    <a:p>
                      <a:pPr algn="ctr"/>
                      <a:endParaRPr lang="fr-FR" sz="1800" b="1" dirty="0"/>
                    </a:p>
                  </a:txBody>
                  <a:tcPr>
                    <a:lnB w="12700" cap="flat" cmpd="sng" algn="ctr">
                      <a:solidFill>
                        <a:srgbClr val="4F81BD">
                          <a:lumMod val="75000"/>
                        </a:srgbClr>
                      </a:solidFill>
                      <a:prstDash val="solid"/>
                      <a:round/>
                      <a:headEnd type="none" w="med" len="med"/>
                      <a:tailEnd type="none" w="med" len="med"/>
                    </a:lnB>
                  </a:tcPr>
                </a:tc>
                <a:tc>
                  <a:txBody>
                    <a:bodyPr/>
                    <a:lstStyle/>
                    <a:p>
                      <a:pPr algn="ctr"/>
                      <a:r>
                        <a:rPr lang="fr-FR" sz="1800" b="1" dirty="0"/>
                        <a:t>2014-2016</a:t>
                      </a:r>
                    </a:p>
                  </a:txBody>
                  <a:tcPr>
                    <a:lnB w="12700" cap="flat" cmpd="sng" algn="ctr">
                      <a:solidFill>
                        <a:srgbClr val="4F81BD">
                          <a:lumMod val="75000"/>
                        </a:srgbClr>
                      </a:solidFill>
                      <a:prstDash val="solid"/>
                      <a:round/>
                      <a:headEnd type="none" w="med" len="med"/>
                      <a:tailEnd type="none" w="med" len="med"/>
                    </a:lnB>
                  </a:tcPr>
                </a:tc>
                <a:tc>
                  <a:txBody>
                    <a:bodyPr/>
                    <a:lstStyle/>
                    <a:p>
                      <a:pPr algn="ctr"/>
                      <a:r>
                        <a:rPr lang="fr-FR" sz="1800" b="1" dirty="0"/>
                        <a:t>2017</a:t>
                      </a:r>
                    </a:p>
                  </a:txBody>
                  <a:tcPr>
                    <a:lnB w="12700" cap="flat" cmpd="sng" algn="ctr">
                      <a:solidFill>
                        <a:srgbClr val="4F81BD">
                          <a:lumMod val="75000"/>
                        </a:srgbClr>
                      </a:solidFill>
                      <a:prstDash val="solid"/>
                      <a:round/>
                      <a:headEnd type="none" w="med" len="med"/>
                      <a:tailEnd type="none" w="med" len="med"/>
                    </a:lnB>
                  </a:tcPr>
                </a:tc>
                <a:extLst>
                  <a:ext uri="{0D108BD9-81ED-4DB2-BD59-A6C34878D82A}">
                    <a16:rowId xmlns:a16="http://schemas.microsoft.com/office/drawing/2014/main" xmlns="" val="10000"/>
                  </a:ext>
                </a:extLst>
              </a:tr>
              <a:tr h="499937">
                <a:tc>
                  <a:txBody>
                    <a:bodyPr/>
                    <a:lstStyle/>
                    <a:p>
                      <a:r>
                        <a:rPr lang="fr-FR" sz="1800" b="1" kern="1200" dirty="0">
                          <a:solidFill>
                            <a:srgbClr val="0070C0"/>
                          </a:solidFill>
                          <a:latin typeface="Calibri" charset="0"/>
                          <a:ea typeface="ＭＳ Ｐゴシック" charset="0"/>
                          <a:cs typeface="+mn-cs"/>
                        </a:rPr>
                        <a:t>Taux</a:t>
                      </a:r>
                      <a:r>
                        <a:rPr lang="fr-FR" sz="1400" b="1" baseline="0" dirty="0"/>
                        <a:t> </a:t>
                      </a:r>
                      <a:r>
                        <a:rPr lang="fr-FR" sz="1800" b="1" kern="1200" dirty="0">
                          <a:solidFill>
                            <a:srgbClr val="0070C0"/>
                          </a:solidFill>
                          <a:latin typeface="Calibri" charset="0"/>
                          <a:ea typeface="ＭＳ Ｐゴシック" charset="0"/>
                          <a:cs typeface="+mn-cs"/>
                        </a:rPr>
                        <a:t>de</a:t>
                      </a:r>
                      <a:r>
                        <a:rPr lang="fr-FR" sz="1400" b="1" baseline="0" dirty="0"/>
                        <a:t> </a:t>
                      </a:r>
                      <a:r>
                        <a:rPr lang="fr-FR" sz="1800" b="1" kern="1200" dirty="0">
                          <a:solidFill>
                            <a:srgbClr val="0070C0"/>
                          </a:solidFill>
                          <a:latin typeface="Calibri" charset="0"/>
                          <a:ea typeface="ＭＳ Ｐゴシック" charset="0"/>
                          <a:cs typeface="+mn-cs"/>
                        </a:rPr>
                        <a:t>croissance (%)</a:t>
                      </a:r>
                    </a:p>
                  </a:txBody>
                  <a:tcPr>
                    <a:lnT w="12700" cap="flat" cmpd="sng" algn="ctr">
                      <a:solidFill>
                        <a:srgbClr val="4F81BD">
                          <a:lumMod val="75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tcPr>
                </a:tc>
                <a:tc>
                  <a:txBody>
                    <a:bodyPr/>
                    <a:lstStyle/>
                    <a:p>
                      <a:pPr algn="ctr"/>
                      <a:r>
                        <a:rPr lang="fr-FR" sz="1800" b="1" dirty="0"/>
                        <a:t>4,1</a:t>
                      </a:r>
                    </a:p>
                  </a:txBody>
                  <a:tcPr>
                    <a:lnT w="12700" cap="flat" cmpd="sng" algn="ctr">
                      <a:solidFill>
                        <a:srgbClr val="4F81BD">
                          <a:lumMod val="75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tcPr>
                </a:tc>
                <a:tc>
                  <a:txBody>
                    <a:bodyPr/>
                    <a:lstStyle/>
                    <a:p>
                      <a:pPr algn="ctr"/>
                      <a:r>
                        <a:rPr lang="fr-FR" sz="1800" b="1" dirty="0"/>
                        <a:t>5,4</a:t>
                      </a:r>
                    </a:p>
                  </a:txBody>
                  <a:tcPr>
                    <a:lnT w="12700" cap="flat" cmpd="sng" algn="ctr">
                      <a:solidFill>
                        <a:srgbClr val="4F81BD">
                          <a:lumMod val="75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tcPr>
                </a:tc>
                <a:extLst>
                  <a:ext uri="{0D108BD9-81ED-4DB2-BD59-A6C34878D82A}">
                    <a16:rowId xmlns:a16="http://schemas.microsoft.com/office/drawing/2014/main" xmlns="" val="10001"/>
                  </a:ext>
                </a:extLst>
              </a:tr>
              <a:tr h="499937">
                <a:tc>
                  <a:txBody>
                    <a:bodyPr/>
                    <a:lstStyle/>
                    <a:p>
                      <a:r>
                        <a:rPr lang="fr-FR" sz="1800" b="1" kern="1200" dirty="0">
                          <a:solidFill>
                            <a:srgbClr val="0070C0"/>
                          </a:solidFill>
                          <a:latin typeface="Calibri" charset="0"/>
                          <a:ea typeface="ＭＳ Ｐゴシック" charset="0"/>
                          <a:cs typeface="+mn-cs"/>
                        </a:rPr>
                        <a:t>Taux</a:t>
                      </a:r>
                      <a:r>
                        <a:rPr lang="fr-FR" sz="1400" b="1" kern="1200" baseline="0" dirty="0">
                          <a:solidFill>
                            <a:schemeClr val="accent1">
                              <a:lumMod val="75000"/>
                            </a:schemeClr>
                          </a:solidFill>
                          <a:latin typeface="+mn-lt"/>
                          <a:ea typeface="+mn-ea"/>
                          <a:cs typeface="+mn-cs"/>
                        </a:rPr>
                        <a:t> </a:t>
                      </a:r>
                      <a:r>
                        <a:rPr lang="fr-FR" sz="1800" b="1" kern="1200" dirty="0">
                          <a:solidFill>
                            <a:srgbClr val="0070C0"/>
                          </a:solidFill>
                          <a:latin typeface="Calibri" charset="0"/>
                          <a:ea typeface="ＭＳ Ｐゴシック" charset="0"/>
                          <a:cs typeface="+mn-cs"/>
                        </a:rPr>
                        <a:t>d’investissement </a:t>
                      </a:r>
                      <a:r>
                        <a:rPr lang="fr-FR" sz="1400" b="1" kern="1200" dirty="0">
                          <a:solidFill>
                            <a:srgbClr val="0070C0"/>
                          </a:solidFill>
                          <a:latin typeface="Calibri" charset="0"/>
                          <a:ea typeface="ＭＳ Ｐゴシック" charset="0"/>
                          <a:cs typeface="+mn-cs"/>
                        </a:rPr>
                        <a:t>(% du</a:t>
                      </a:r>
                      <a:r>
                        <a:rPr lang="fr-FR" sz="1400" b="1" kern="1200" baseline="0" dirty="0">
                          <a:solidFill>
                            <a:srgbClr val="0070C0"/>
                          </a:solidFill>
                          <a:latin typeface="Calibri" charset="0"/>
                          <a:ea typeface="ＭＳ Ｐゴシック" charset="0"/>
                          <a:cs typeface="+mn-cs"/>
                        </a:rPr>
                        <a:t> </a:t>
                      </a:r>
                      <a:r>
                        <a:rPr lang="fr-FR" sz="1800" b="1" kern="1200" dirty="0">
                          <a:solidFill>
                            <a:srgbClr val="0070C0"/>
                          </a:solidFill>
                          <a:latin typeface="Calibri" charset="0"/>
                          <a:ea typeface="ＭＳ Ｐゴシック" charset="0"/>
                          <a:cs typeface="+mn-cs"/>
                        </a:rPr>
                        <a:t>PIB</a:t>
                      </a:r>
                      <a:r>
                        <a:rPr lang="fr-FR" sz="1400" b="1" kern="1200" baseline="0" dirty="0">
                          <a:solidFill>
                            <a:srgbClr val="0070C0"/>
                          </a:solidFill>
                          <a:latin typeface="Calibri" charset="0"/>
                          <a:ea typeface="ＭＳ Ｐゴシック" charset="0"/>
                          <a:cs typeface="+mn-cs"/>
                        </a:rPr>
                        <a:t>)</a:t>
                      </a:r>
                      <a:endParaRPr lang="fr-FR" sz="1800" b="1" kern="1200" dirty="0">
                        <a:solidFill>
                          <a:srgbClr val="0070C0"/>
                        </a:solidFill>
                        <a:latin typeface="Calibri" charset="0"/>
                        <a:ea typeface="ＭＳ Ｐゴシック" charset="0"/>
                        <a:cs typeface="+mn-cs"/>
                      </a:endParaRPr>
                    </a:p>
                  </a:txBody>
                  <a:tcPr>
                    <a:lnT w="12700" cap="flat" cmpd="sng" algn="ctr">
                      <a:solidFill>
                        <a:srgbClr val="4F81BD">
                          <a:lumMod val="75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tcPr>
                </a:tc>
                <a:tc>
                  <a:txBody>
                    <a:bodyPr/>
                    <a:lstStyle/>
                    <a:p>
                      <a:pPr algn="ctr"/>
                      <a:r>
                        <a:rPr lang="fr-FR" sz="1800" b="1" dirty="0"/>
                        <a:t>26,7</a:t>
                      </a:r>
                    </a:p>
                  </a:txBody>
                  <a:tcPr>
                    <a:lnT w="12700" cap="flat" cmpd="sng" algn="ctr">
                      <a:solidFill>
                        <a:srgbClr val="4F81BD">
                          <a:lumMod val="75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tcPr>
                </a:tc>
                <a:tc>
                  <a:txBody>
                    <a:bodyPr/>
                    <a:lstStyle/>
                    <a:p>
                      <a:pPr algn="ctr"/>
                      <a:r>
                        <a:rPr lang="fr-FR" sz="1800" b="1" dirty="0"/>
                        <a:t>29,3</a:t>
                      </a:r>
                    </a:p>
                  </a:txBody>
                  <a:tcPr>
                    <a:lnT w="12700" cap="flat" cmpd="sng" algn="ctr">
                      <a:solidFill>
                        <a:srgbClr val="4F81BD">
                          <a:lumMod val="75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tcPr>
                </a:tc>
                <a:extLst>
                  <a:ext uri="{0D108BD9-81ED-4DB2-BD59-A6C34878D82A}">
                    <a16:rowId xmlns:a16="http://schemas.microsoft.com/office/drawing/2014/main" xmlns="" val="10002"/>
                  </a:ext>
                </a:extLst>
              </a:tr>
              <a:tr h="499937">
                <a:tc>
                  <a:txBody>
                    <a:bodyPr/>
                    <a:lstStyle/>
                    <a:p>
                      <a:r>
                        <a:rPr lang="fr-FR" sz="1600" b="1" kern="1200" dirty="0">
                          <a:solidFill>
                            <a:srgbClr val="0070C0"/>
                          </a:solidFill>
                          <a:latin typeface="Calibri" charset="0"/>
                          <a:ea typeface="ＭＳ Ｐゴシック" charset="0"/>
                          <a:cs typeface="+mn-cs"/>
                        </a:rPr>
                        <a:t>Contributions</a:t>
                      </a:r>
                      <a:r>
                        <a:rPr lang="fr-FR" sz="1600" b="1" dirty="0"/>
                        <a:t> </a:t>
                      </a:r>
                      <a:r>
                        <a:rPr lang="fr-FR" sz="1600" b="1" kern="1200" dirty="0">
                          <a:solidFill>
                            <a:srgbClr val="0070C0"/>
                          </a:solidFill>
                          <a:latin typeface="Calibri" charset="0"/>
                          <a:ea typeface="ＭＳ Ｐゴシック" charset="0"/>
                          <a:cs typeface="+mn-cs"/>
                        </a:rPr>
                        <a:t>sectorielles (%)</a:t>
                      </a:r>
                    </a:p>
                  </a:txBody>
                  <a:tcPr>
                    <a:lnT w="12700" cap="flat" cmpd="sng" algn="ctr">
                      <a:solidFill>
                        <a:srgbClr val="4F81BD">
                          <a:lumMod val="75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tcPr>
                </a:tc>
                <a:tc>
                  <a:txBody>
                    <a:bodyPr/>
                    <a:lstStyle/>
                    <a:p>
                      <a:endParaRPr lang="fr-FR" sz="1600" dirty="0"/>
                    </a:p>
                  </a:txBody>
                  <a:tcPr>
                    <a:lnT w="12700" cap="flat" cmpd="sng" algn="ctr">
                      <a:solidFill>
                        <a:srgbClr val="4F81BD">
                          <a:lumMod val="75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tcPr>
                </a:tc>
                <a:tc>
                  <a:txBody>
                    <a:bodyPr/>
                    <a:lstStyle/>
                    <a:p>
                      <a:endParaRPr lang="fr-FR" sz="1600"/>
                    </a:p>
                  </a:txBody>
                  <a:tcPr>
                    <a:lnT w="12700" cap="flat" cmpd="sng" algn="ctr">
                      <a:solidFill>
                        <a:srgbClr val="4F81BD">
                          <a:lumMod val="75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tcPr>
                </a:tc>
                <a:extLst>
                  <a:ext uri="{0D108BD9-81ED-4DB2-BD59-A6C34878D82A}">
                    <a16:rowId xmlns:a16="http://schemas.microsoft.com/office/drawing/2014/main" xmlns="" val="10003"/>
                  </a:ext>
                </a:extLst>
              </a:tr>
              <a:tr h="499937">
                <a:tc>
                  <a:txBody>
                    <a:bodyPr/>
                    <a:lstStyle/>
                    <a:p>
                      <a:r>
                        <a:rPr lang="fr-FR" sz="1400" i="1" dirty="0"/>
                        <a:t>     </a:t>
                      </a:r>
                      <a:r>
                        <a:rPr lang="fr-FR" sz="1600" b="1" i="1" kern="1200" dirty="0">
                          <a:solidFill>
                            <a:srgbClr val="0070C0"/>
                          </a:solidFill>
                          <a:latin typeface="Calibri" charset="0"/>
                          <a:ea typeface="ＭＳ Ｐゴシック" charset="0"/>
                          <a:cs typeface="+mn-cs"/>
                        </a:rPr>
                        <a:t>Primaire</a:t>
                      </a:r>
                    </a:p>
                  </a:txBody>
                  <a:tcPr>
                    <a:lnT w="12700" cap="flat" cmpd="sng" algn="ctr">
                      <a:solidFill>
                        <a:srgbClr val="4F81BD">
                          <a:lumMod val="75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tcPr>
                </a:tc>
                <a:tc>
                  <a:txBody>
                    <a:bodyPr/>
                    <a:lstStyle/>
                    <a:p>
                      <a:pPr algn="ctr"/>
                      <a:r>
                        <a:rPr lang="fr-FR" sz="1800" b="1" i="1" dirty="0"/>
                        <a:t>0,5</a:t>
                      </a:r>
                    </a:p>
                  </a:txBody>
                  <a:tcPr>
                    <a:lnT w="12700" cap="flat" cmpd="sng" algn="ctr">
                      <a:solidFill>
                        <a:srgbClr val="4F81BD">
                          <a:lumMod val="75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tcPr>
                </a:tc>
                <a:tc>
                  <a:txBody>
                    <a:bodyPr/>
                    <a:lstStyle/>
                    <a:p>
                      <a:pPr algn="ctr"/>
                      <a:r>
                        <a:rPr lang="fr-FR" sz="1800" b="1" i="1" kern="1200" dirty="0">
                          <a:solidFill>
                            <a:schemeClr val="tx1"/>
                          </a:solidFill>
                          <a:latin typeface="+mn-lt"/>
                          <a:ea typeface="+mn-ea"/>
                          <a:cs typeface="+mn-cs"/>
                        </a:rPr>
                        <a:t>1,1</a:t>
                      </a:r>
                    </a:p>
                  </a:txBody>
                  <a:tcPr>
                    <a:lnT w="12700" cap="flat" cmpd="sng" algn="ctr">
                      <a:solidFill>
                        <a:srgbClr val="4F81BD">
                          <a:lumMod val="75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tcPr>
                </a:tc>
                <a:extLst>
                  <a:ext uri="{0D108BD9-81ED-4DB2-BD59-A6C34878D82A}">
                    <a16:rowId xmlns:a16="http://schemas.microsoft.com/office/drawing/2014/main" xmlns="" val="10004"/>
                  </a:ext>
                </a:extLst>
              </a:tr>
              <a:tr h="499937">
                <a:tc>
                  <a:txBody>
                    <a:bodyPr/>
                    <a:lstStyle/>
                    <a:p>
                      <a:r>
                        <a:rPr lang="fr-FR" sz="1400" i="1" dirty="0"/>
                        <a:t>     </a:t>
                      </a:r>
                      <a:r>
                        <a:rPr lang="fr-FR" sz="1600" b="1" i="1" kern="1200" dirty="0">
                          <a:solidFill>
                            <a:srgbClr val="0070C0"/>
                          </a:solidFill>
                          <a:latin typeface="Calibri" charset="0"/>
                          <a:ea typeface="ＭＳ Ｐゴシック" charset="0"/>
                          <a:cs typeface="+mn-cs"/>
                        </a:rPr>
                        <a:t>Secondaire</a:t>
                      </a:r>
                    </a:p>
                  </a:txBody>
                  <a:tcPr>
                    <a:lnT w="12700" cap="flat" cmpd="sng" algn="ctr">
                      <a:solidFill>
                        <a:srgbClr val="4F81BD">
                          <a:lumMod val="75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tcPr>
                </a:tc>
                <a:tc>
                  <a:txBody>
                    <a:bodyPr/>
                    <a:lstStyle/>
                    <a:p>
                      <a:pPr algn="ctr"/>
                      <a:r>
                        <a:rPr lang="fr-FR" sz="1800" b="1" i="1" dirty="0"/>
                        <a:t>1,5</a:t>
                      </a:r>
                    </a:p>
                  </a:txBody>
                  <a:tcPr>
                    <a:lnT w="12700" cap="flat" cmpd="sng" algn="ctr">
                      <a:solidFill>
                        <a:srgbClr val="4F81BD">
                          <a:lumMod val="75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tcPr>
                </a:tc>
                <a:tc>
                  <a:txBody>
                    <a:bodyPr/>
                    <a:lstStyle/>
                    <a:p>
                      <a:pPr algn="ctr"/>
                      <a:r>
                        <a:rPr lang="fr-FR" sz="1800" b="1" i="1" dirty="0"/>
                        <a:t>1,6</a:t>
                      </a:r>
                    </a:p>
                  </a:txBody>
                  <a:tcPr>
                    <a:lnT w="12700" cap="flat" cmpd="sng" algn="ctr">
                      <a:solidFill>
                        <a:srgbClr val="4F81BD">
                          <a:lumMod val="75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tcPr>
                </a:tc>
                <a:extLst>
                  <a:ext uri="{0D108BD9-81ED-4DB2-BD59-A6C34878D82A}">
                    <a16:rowId xmlns:a16="http://schemas.microsoft.com/office/drawing/2014/main" xmlns="" val="10005"/>
                  </a:ext>
                </a:extLst>
              </a:tr>
              <a:tr h="499937">
                <a:tc>
                  <a:txBody>
                    <a:bodyPr/>
                    <a:lstStyle/>
                    <a:p>
                      <a:r>
                        <a:rPr lang="fr-FR" sz="1400" i="1" dirty="0"/>
                        <a:t>     </a:t>
                      </a:r>
                      <a:r>
                        <a:rPr lang="fr-FR" sz="1600" b="1" i="1" kern="1200" dirty="0">
                          <a:solidFill>
                            <a:srgbClr val="0070C0"/>
                          </a:solidFill>
                          <a:latin typeface="Calibri" charset="0"/>
                          <a:ea typeface="ＭＳ Ｐゴシック" charset="0"/>
                          <a:cs typeface="+mn-cs"/>
                        </a:rPr>
                        <a:t>Tertiaire</a:t>
                      </a:r>
                    </a:p>
                  </a:txBody>
                  <a:tcPr>
                    <a:lnT w="12700" cap="flat" cmpd="sng" algn="ctr">
                      <a:solidFill>
                        <a:srgbClr val="4F81BD">
                          <a:lumMod val="75000"/>
                        </a:srgbClr>
                      </a:solidFill>
                      <a:prstDash val="solid"/>
                      <a:round/>
                      <a:headEnd type="none" w="med" len="med"/>
                      <a:tailEnd type="none" w="med" len="med"/>
                    </a:lnT>
                  </a:tcPr>
                </a:tc>
                <a:tc>
                  <a:txBody>
                    <a:bodyPr/>
                    <a:lstStyle/>
                    <a:p>
                      <a:pPr algn="ctr"/>
                      <a:r>
                        <a:rPr lang="fr-FR" sz="1800" b="1" i="1" dirty="0"/>
                        <a:t>2,1</a:t>
                      </a:r>
                    </a:p>
                  </a:txBody>
                  <a:tcPr>
                    <a:lnT w="12700" cap="flat" cmpd="sng" algn="ctr">
                      <a:solidFill>
                        <a:srgbClr val="4F81BD">
                          <a:lumMod val="75000"/>
                        </a:srgbClr>
                      </a:solidFill>
                      <a:prstDash val="solid"/>
                      <a:round/>
                      <a:headEnd type="none" w="med" len="med"/>
                      <a:tailEnd type="none" w="med" len="med"/>
                    </a:lnT>
                  </a:tcPr>
                </a:tc>
                <a:tc>
                  <a:txBody>
                    <a:bodyPr/>
                    <a:lstStyle/>
                    <a:p>
                      <a:pPr algn="ctr"/>
                      <a:r>
                        <a:rPr lang="fr-FR" sz="1800" b="1" i="1" dirty="0"/>
                        <a:t>2,7</a:t>
                      </a:r>
                    </a:p>
                  </a:txBody>
                  <a:tcPr>
                    <a:lnT w="12700" cap="flat" cmpd="sng" algn="ctr">
                      <a:solidFill>
                        <a:srgbClr val="4F81BD">
                          <a:lumMod val="75000"/>
                        </a:srgbClr>
                      </a:solidFill>
                      <a:prstDash val="solid"/>
                      <a:round/>
                      <a:headEnd type="none" w="med" len="med"/>
                      <a:tailEnd type="none" w="med" len="med"/>
                    </a:lnT>
                  </a:tcPr>
                </a:tc>
                <a:extLst>
                  <a:ext uri="{0D108BD9-81ED-4DB2-BD59-A6C34878D82A}">
                    <a16:rowId xmlns:a16="http://schemas.microsoft.com/office/drawing/2014/main" xmlns="" val="10006"/>
                  </a:ext>
                </a:extLst>
              </a:tr>
            </a:tbl>
          </a:graphicData>
        </a:graphic>
      </p:graphicFrame>
      <p:sp>
        <p:nvSpPr>
          <p:cNvPr id="8" name="Rectangle à coins arrondis 7"/>
          <p:cNvSpPr/>
          <p:nvPr/>
        </p:nvSpPr>
        <p:spPr>
          <a:xfrm>
            <a:off x="3697112" y="2397471"/>
            <a:ext cx="1693333" cy="4035779"/>
          </a:xfrm>
          <a:prstGeom prst="roundRect">
            <a:avLst/>
          </a:prstGeom>
          <a:no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6047019" y="2397470"/>
            <a:ext cx="1693333" cy="4035780"/>
          </a:xfrm>
          <a:prstGeom prst="roundRect">
            <a:avLst/>
          </a:prstGeom>
          <a:noFill/>
          <a:ln>
            <a:solidFill>
              <a:srgbClr val="FF0000"/>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p:cNvSpPr txBox="1"/>
          <p:nvPr/>
        </p:nvSpPr>
        <p:spPr>
          <a:xfrm>
            <a:off x="256637" y="1343451"/>
            <a:ext cx="7676444" cy="461665"/>
          </a:xfrm>
          <a:prstGeom prst="rect">
            <a:avLst/>
          </a:prstGeom>
          <a:noFill/>
        </p:spPr>
        <p:txBody>
          <a:bodyPr wrap="square" rtlCol="0">
            <a:spAutoFit/>
          </a:bodyPr>
          <a:lstStyle/>
          <a:p>
            <a:r>
              <a:rPr lang="fr-FR" sz="2400" b="1" i="1" dirty="0">
                <a:solidFill>
                  <a:srgbClr val="0070C0"/>
                </a:solidFill>
                <a:latin typeface="Baskerville"/>
                <a:ea typeface="ＭＳ Ｐゴシック" charset="0"/>
                <a:cs typeface="Baskerville"/>
              </a:rPr>
              <a:t>Croissance économique 2014-2017</a:t>
            </a:r>
            <a:endParaRPr lang="fr-FR" sz="2400" b="1" i="1" dirty="0">
              <a:solidFill>
                <a:srgbClr val="FF0000"/>
              </a:solidFill>
              <a:latin typeface="Baskerville"/>
              <a:ea typeface="ＭＳ Ｐゴシック" charset="0"/>
              <a:cs typeface="Baskerville"/>
            </a:endParaRPr>
          </a:p>
        </p:txBody>
      </p:sp>
      <p:pic>
        <p:nvPicPr>
          <p:cNvPr id="5" name="Image 4"/>
          <p:cNvPicPr>
            <a:picLocks noChangeAspect="1"/>
          </p:cNvPicPr>
          <p:nvPr/>
        </p:nvPicPr>
        <p:blipFill>
          <a:blip r:embed="rId4"/>
          <a:stretch>
            <a:fillRect/>
          </a:stretch>
        </p:blipFill>
        <p:spPr>
          <a:xfrm>
            <a:off x="5580091" y="1115014"/>
            <a:ext cx="2717242" cy="982518"/>
          </a:xfrm>
          <a:prstGeom prst="rect">
            <a:avLst/>
          </a:prstGeom>
          <a:ln>
            <a:noFill/>
          </a:ln>
          <a:effectLst>
            <a:softEdge rad="112500"/>
          </a:effectLst>
        </p:spPr>
      </p:pic>
      <p:cxnSp>
        <p:nvCxnSpPr>
          <p:cNvPr id="9" name="Connecteur droit 8"/>
          <p:cNvCxnSpPr/>
          <p:nvPr/>
        </p:nvCxnSpPr>
        <p:spPr>
          <a:xfrm flipV="1">
            <a:off x="0" y="917222"/>
            <a:ext cx="9144000" cy="14111"/>
          </a:xfrm>
          <a:prstGeom prst="line">
            <a:avLst/>
          </a:prstGeom>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508000" y="256444"/>
            <a:ext cx="8065911" cy="461665"/>
          </a:xfrm>
          <a:prstGeom prst="rect">
            <a:avLst/>
          </a:prstGeom>
          <a:noFill/>
        </p:spPr>
        <p:txBody>
          <a:bodyPr wrap="square" rtlCol="0">
            <a:spAutoFit/>
          </a:bodyPr>
          <a:lstStyle/>
          <a:p>
            <a:pPr algn="ctr"/>
            <a:r>
              <a:rPr lang="fr-FR" sz="2400" b="1" dirty="0">
                <a:solidFill>
                  <a:srgbClr val="0070C0"/>
                </a:solidFill>
                <a:latin typeface="Calibri" charset="0"/>
                <a:ea typeface="ＭＳ Ｐゴシック" charset="0"/>
              </a:rPr>
              <a:t>Situation économique et financière 2014-2017   (1/12)</a:t>
            </a:r>
          </a:p>
        </p:txBody>
      </p:sp>
    </p:spTree>
    <p:extLst>
      <p:ext uri="{BB962C8B-B14F-4D97-AF65-F5344CB8AC3E}">
        <p14:creationId xmlns:p14="http://schemas.microsoft.com/office/powerpoint/2010/main" val="137101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16"/>
          <p:cNvSpPr txBox="1"/>
          <p:nvPr/>
        </p:nvSpPr>
        <p:spPr>
          <a:xfrm>
            <a:off x="405603" y="1592796"/>
            <a:ext cx="7992888" cy="936104"/>
          </a:xfrm>
          <a:prstGeom prst="roundRect">
            <a:avLst>
              <a:gd name="adj" fmla="val 0"/>
            </a:avLst>
          </a:prstGeom>
          <a:ln/>
        </p:spPr>
        <p:style>
          <a:lnRef idx="2">
            <a:schemeClr val="accent1"/>
          </a:lnRef>
          <a:fillRef idx="1">
            <a:schemeClr val="lt1"/>
          </a:fillRef>
          <a:effectRef idx="0">
            <a:schemeClr val="accent1"/>
          </a:effectRef>
          <a:fontRef idx="minor">
            <a:schemeClr val="dk1"/>
          </a:fontRef>
        </p:style>
        <p:txBody>
          <a:bodyPr lIns="72000" rIns="72000" anchor="ctr"/>
          <a:lstStyle/>
          <a:p>
            <a:pPr marL="357188" lvl="1" algn="just">
              <a:lnSpc>
                <a:spcPct val="120000"/>
              </a:lnSpc>
            </a:pPr>
            <a:r>
              <a:rPr lang="fr-FR" sz="1700" b="1" kern="0" dirty="0">
                <a:solidFill>
                  <a:prstClr val="black"/>
                </a:solidFill>
                <a:latin typeface="Georgia" panose="02040502050405020303" pitchFamily="18" charset="0"/>
                <a:ea typeface="Times New Roman" panose="02020603050405020304" pitchFamily="18" charset="0"/>
                <a:cs typeface="Times New Roman" panose="02020603050405020304" pitchFamily="18" charset="0"/>
              </a:rPr>
              <a:t>la hausse de la production agricole en lien avec la poursuite de la mise en place des semences améliorées et des engrais de bonne qualité </a:t>
            </a:r>
          </a:p>
        </p:txBody>
      </p:sp>
      <p:sp>
        <p:nvSpPr>
          <p:cNvPr id="3" name="Ellipse 2"/>
          <p:cNvSpPr/>
          <p:nvPr/>
        </p:nvSpPr>
        <p:spPr>
          <a:xfrm>
            <a:off x="107504" y="1826822"/>
            <a:ext cx="626368" cy="4680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1"/>
                </a:solidFill>
                <a:latin typeface="Bookman Old Style" pitchFamily="18" charset="0"/>
                <a:cs typeface="Arial" charset="0"/>
              </a:rPr>
              <a:t>1</a:t>
            </a:r>
            <a:endParaRPr lang="fr-FR" b="1" dirty="0">
              <a:solidFill>
                <a:schemeClr val="accent1"/>
              </a:solidFill>
              <a:latin typeface="Bookman Old Style" pitchFamily="18" charset="0"/>
              <a:cs typeface="Arial" charset="0"/>
            </a:endParaRPr>
          </a:p>
        </p:txBody>
      </p:sp>
      <p:sp>
        <p:nvSpPr>
          <p:cNvPr id="11" name="ZoneTexte 16"/>
          <p:cNvSpPr txBox="1"/>
          <p:nvPr/>
        </p:nvSpPr>
        <p:spPr>
          <a:xfrm>
            <a:off x="405602" y="3943908"/>
            <a:ext cx="7982821" cy="811536"/>
          </a:xfrm>
          <a:prstGeom prst="roundRect">
            <a:avLst>
              <a:gd name="adj" fmla="val 0"/>
            </a:avLst>
          </a:prstGeom>
          <a:ln/>
        </p:spPr>
        <p:style>
          <a:lnRef idx="2">
            <a:schemeClr val="accent1"/>
          </a:lnRef>
          <a:fillRef idx="1">
            <a:schemeClr val="lt1"/>
          </a:fillRef>
          <a:effectRef idx="0">
            <a:schemeClr val="accent1"/>
          </a:effectRef>
          <a:fontRef idx="minor">
            <a:schemeClr val="dk1"/>
          </a:fontRef>
        </p:style>
        <p:txBody>
          <a:bodyPr lIns="72000" rIns="72000" anchor="ctr"/>
          <a:lstStyle>
            <a:defPPr>
              <a:defRPr lang="fr-FR"/>
            </a:defPPr>
            <a:lvl1pPr>
              <a:defRPr>
                <a:solidFill>
                  <a:schemeClr val="dk1"/>
                </a:solidFill>
              </a:defRPr>
            </a:lvl1pPr>
            <a:lvl2pPr marL="447675" lvl="1" fontAlgn="auto">
              <a:lnSpc>
                <a:spcPct val="97000"/>
              </a:lnSpc>
              <a:spcBef>
                <a:spcPts val="0"/>
              </a:spcBef>
              <a:spcAft>
                <a:spcPts val="0"/>
              </a:spcAft>
              <a:defRPr sz="1100" b="1" kern="0">
                <a:solidFill>
                  <a:prstClr val="black"/>
                </a:solidFill>
                <a:latin typeface="Trebuchet MS" pitchFamily="34" charset="0"/>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357188" lvl="1" algn="just">
              <a:lnSpc>
                <a:spcPct val="120000"/>
              </a:lnSpc>
            </a:pPr>
            <a:r>
              <a:rPr lang="fr-FR" sz="1700" dirty="0">
                <a:latin typeface="Georgia" panose="02040502050405020303" pitchFamily="18" charset="0"/>
                <a:ea typeface="Times New Roman" panose="02020603050405020304" pitchFamily="18" charset="0"/>
                <a:cs typeface="Times New Roman" panose="02020603050405020304" pitchFamily="18" charset="0"/>
              </a:rPr>
              <a:t>L’amélioration de l’offre d’énergie électrique et le lancement des chantiers de construction d’infrastructures</a:t>
            </a:r>
            <a:endParaRPr lang="fr-FR" sz="1700" dirty="0">
              <a:latin typeface="Bookman Old Style" pitchFamily="18" charset="0"/>
            </a:endParaRPr>
          </a:p>
        </p:txBody>
      </p:sp>
      <p:sp>
        <p:nvSpPr>
          <p:cNvPr id="2" name="Rectangle 1"/>
          <p:cNvSpPr/>
          <p:nvPr/>
        </p:nvSpPr>
        <p:spPr>
          <a:xfrm>
            <a:off x="405602" y="476792"/>
            <a:ext cx="7982821" cy="400110"/>
          </a:xfrm>
          <a:prstGeom prst="rect">
            <a:avLst/>
          </a:prstGeom>
        </p:spPr>
        <p:txBody>
          <a:bodyPr wrap="square">
            <a:spAutoFit/>
          </a:bodyPr>
          <a:lstStyle/>
          <a:p>
            <a:pPr algn="just"/>
            <a:r>
              <a:rPr lang="fr-FR" sz="2000" b="1" dirty="0">
                <a:solidFill>
                  <a:schemeClr val="accent1"/>
                </a:solidFill>
                <a:latin typeface="Bookman Old Style" pitchFamily="18" charset="0"/>
                <a:cs typeface="Arial" charset="0"/>
              </a:rPr>
              <a:t>Le taux de croissance de l’activité en 2017 sera porté par :</a:t>
            </a:r>
          </a:p>
        </p:txBody>
      </p:sp>
      <p:sp>
        <p:nvSpPr>
          <p:cNvPr id="14" name="Ellipse 13"/>
          <p:cNvSpPr/>
          <p:nvPr/>
        </p:nvSpPr>
        <p:spPr>
          <a:xfrm>
            <a:off x="179512" y="4106333"/>
            <a:ext cx="360040" cy="4092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1"/>
                </a:solidFill>
                <a:latin typeface="Bookman Old Style" pitchFamily="18" charset="0"/>
                <a:cs typeface="Arial" charset="0"/>
              </a:rPr>
              <a:t>3</a:t>
            </a:r>
            <a:endParaRPr lang="fr-FR" b="1" dirty="0">
              <a:solidFill>
                <a:schemeClr val="accent1"/>
              </a:solidFill>
              <a:latin typeface="Bookman Old Style" pitchFamily="18" charset="0"/>
              <a:cs typeface="Arial" charset="0"/>
            </a:endParaRPr>
          </a:p>
        </p:txBody>
      </p:sp>
      <p:sp>
        <p:nvSpPr>
          <p:cNvPr id="13" name="ZoneTexte 16"/>
          <p:cNvSpPr txBox="1"/>
          <p:nvPr/>
        </p:nvSpPr>
        <p:spPr>
          <a:xfrm>
            <a:off x="405603" y="2899627"/>
            <a:ext cx="7992888" cy="783373"/>
          </a:xfrm>
          <a:prstGeom prst="roundRect">
            <a:avLst>
              <a:gd name="adj" fmla="val 0"/>
            </a:avLst>
          </a:prstGeom>
          <a:ln/>
        </p:spPr>
        <p:style>
          <a:lnRef idx="2">
            <a:schemeClr val="accent1"/>
          </a:lnRef>
          <a:fillRef idx="1">
            <a:schemeClr val="lt1"/>
          </a:fillRef>
          <a:effectRef idx="0">
            <a:schemeClr val="accent1"/>
          </a:effectRef>
          <a:fontRef idx="minor">
            <a:schemeClr val="dk1"/>
          </a:fontRef>
        </p:style>
        <p:txBody>
          <a:bodyPr lIns="72000" rIns="72000" anchor="ctr"/>
          <a:lstStyle/>
          <a:p>
            <a:pPr marL="457200" indent="-457200">
              <a:lnSpc>
                <a:spcPct val="120000"/>
              </a:lnSpc>
            </a:pPr>
            <a:r>
              <a:rPr lang="fr-FR" sz="2100" b="1" dirty="0">
                <a:solidFill>
                  <a:prstClr val="black"/>
                </a:solidFill>
                <a:latin typeface="Bookman Old Style" pitchFamily="18" charset="0"/>
              </a:rPr>
              <a:t>   </a:t>
            </a:r>
            <a:r>
              <a:rPr lang="fr-FR" sz="1700" b="1" kern="0" dirty="0">
                <a:solidFill>
                  <a:prstClr val="black"/>
                </a:solidFill>
                <a:latin typeface="Georgia" panose="02040502050405020303" pitchFamily="18" charset="0"/>
                <a:ea typeface="Times New Roman" panose="02020603050405020304" pitchFamily="18" charset="0"/>
                <a:cs typeface="Times New Roman" panose="02020603050405020304" pitchFamily="18" charset="0"/>
              </a:rPr>
              <a:t>la hausse de l’activité d’égrenage de coton et le  dynamisme du secteur de la transformation agro-industrielle</a:t>
            </a:r>
          </a:p>
        </p:txBody>
      </p:sp>
      <p:sp>
        <p:nvSpPr>
          <p:cNvPr id="16" name="Ellipse 15"/>
          <p:cNvSpPr/>
          <p:nvPr/>
        </p:nvSpPr>
        <p:spPr>
          <a:xfrm>
            <a:off x="189579" y="3085976"/>
            <a:ext cx="432048" cy="398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1"/>
                </a:solidFill>
                <a:latin typeface="Bookman Old Style" pitchFamily="18" charset="0"/>
                <a:cs typeface="Arial" charset="0"/>
              </a:rPr>
              <a:t>2</a:t>
            </a:r>
            <a:endParaRPr lang="fr-FR" b="1" dirty="0">
              <a:solidFill>
                <a:schemeClr val="accent1"/>
              </a:solidFill>
              <a:latin typeface="Bookman Old Style" pitchFamily="18" charset="0"/>
              <a:cs typeface="Arial" charset="0"/>
            </a:endParaRPr>
          </a:p>
        </p:txBody>
      </p:sp>
      <p:sp>
        <p:nvSpPr>
          <p:cNvPr id="10" name="ZoneTexte 16"/>
          <p:cNvSpPr txBox="1"/>
          <p:nvPr/>
        </p:nvSpPr>
        <p:spPr>
          <a:xfrm>
            <a:off x="405603" y="5082110"/>
            <a:ext cx="7992888" cy="609895"/>
          </a:xfrm>
          <a:prstGeom prst="roundRect">
            <a:avLst>
              <a:gd name="adj" fmla="val 0"/>
            </a:avLst>
          </a:prstGeom>
          <a:ln/>
        </p:spPr>
        <p:style>
          <a:lnRef idx="2">
            <a:schemeClr val="accent1"/>
          </a:lnRef>
          <a:fillRef idx="1">
            <a:schemeClr val="lt1"/>
          </a:fillRef>
          <a:effectRef idx="0">
            <a:schemeClr val="accent1"/>
          </a:effectRef>
          <a:fontRef idx="minor">
            <a:schemeClr val="dk1"/>
          </a:fontRef>
        </p:style>
        <p:txBody>
          <a:bodyPr lIns="72000" rIns="72000" anchor="ctr"/>
          <a:lstStyle/>
          <a:p>
            <a:pPr marL="357188" lvl="1" algn="just">
              <a:lnSpc>
                <a:spcPct val="120000"/>
              </a:lnSpc>
            </a:pPr>
            <a:r>
              <a:rPr lang="fr-FR" sz="1700" b="1" kern="0" dirty="0">
                <a:solidFill>
                  <a:prstClr val="black"/>
                </a:solidFill>
                <a:latin typeface="Georgia" panose="02040502050405020303" pitchFamily="18" charset="0"/>
                <a:ea typeface="Times New Roman" panose="02020603050405020304" pitchFamily="18" charset="0"/>
                <a:cs typeface="Times New Roman" panose="02020603050405020304" pitchFamily="18" charset="0"/>
              </a:rPr>
              <a:t>La hausse du trafic au Port de Cotonou</a:t>
            </a:r>
          </a:p>
        </p:txBody>
      </p:sp>
      <p:sp>
        <p:nvSpPr>
          <p:cNvPr id="12" name="Ellipse 11"/>
          <p:cNvSpPr/>
          <p:nvPr/>
        </p:nvSpPr>
        <p:spPr>
          <a:xfrm>
            <a:off x="117571" y="5284292"/>
            <a:ext cx="504056" cy="3049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1"/>
                </a:solidFill>
                <a:latin typeface="Bookman Old Style" pitchFamily="18" charset="0"/>
                <a:cs typeface="Arial" charset="0"/>
              </a:rPr>
              <a:t>4</a:t>
            </a:r>
          </a:p>
        </p:txBody>
      </p:sp>
      <p:sp>
        <p:nvSpPr>
          <p:cNvPr id="15" name="ZoneTexte 16"/>
          <p:cNvSpPr txBox="1"/>
          <p:nvPr/>
        </p:nvSpPr>
        <p:spPr>
          <a:xfrm>
            <a:off x="405603" y="5953305"/>
            <a:ext cx="7982821" cy="620889"/>
          </a:xfrm>
          <a:prstGeom prst="roundRect">
            <a:avLst>
              <a:gd name="adj" fmla="val 0"/>
            </a:avLst>
          </a:prstGeom>
          <a:ln/>
        </p:spPr>
        <p:style>
          <a:lnRef idx="2">
            <a:schemeClr val="accent1"/>
          </a:lnRef>
          <a:fillRef idx="1">
            <a:schemeClr val="lt1"/>
          </a:fillRef>
          <a:effectRef idx="0">
            <a:schemeClr val="accent1"/>
          </a:effectRef>
          <a:fontRef idx="minor">
            <a:schemeClr val="dk1"/>
          </a:fontRef>
        </p:style>
        <p:txBody>
          <a:bodyPr lIns="72000" rIns="72000" anchor="ctr"/>
          <a:lstStyle/>
          <a:p>
            <a:pPr marL="357188" lvl="1" algn="just">
              <a:lnSpc>
                <a:spcPct val="120000"/>
              </a:lnSpc>
            </a:pPr>
            <a:r>
              <a:rPr lang="fr-FR" sz="1700" b="1" kern="0" dirty="0">
                <a:solidFill>
                  <a:prstClr val="black"/>
                </a:solidFill>
                <a:latin typeface="Georgia" panose="02040502050405020303" pitchFamily="18" charset="0"/>
                <a:ea typeface="Times New Roman" panose="02020603050405020304" pitchFamily="18" charset="0"/>
                <a:cs typeface="Times New Roman" panose="02020603050405020304" pitchFamily="18" charset="0"/>
              </a:rPr>
              <a:t>La lutte contre la fraude et l’évasion fiscale</a:t>
            </a:r>
          </a:p>
        </p:txBody>
      </p:sp>
      <p:sp>
        <p:nvSpPr>
          <p:cNvPr id="17" name="Ellipse 16"/>
          <p:cNvSpPr/>
          <p:nvPr/>
        </p:nvSpPr>
        <p:spPr>
          <a:xfrm>
            <a:off x="179512" y="6111276"/>
            <a:ext cx="504056" cy="3049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1"/>
                </a:solidFill>
                <a:latin typeface="Bookman Old Style" pitchFamily="18" charset="0"/>
                <a:cs typeface="Arial" charset="0"/>
              </a:rPr>
              <a:t>5</a:t>
            </a:r>
          </a:p>
        </p:txBody>
      </p:sp>
      <p:sp>
        <p:nvSpPr>
          <p:cNvPr id="18"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6</a:t>
            </a:fld>
            <a:endParaRPr lang="fr-FR"/>
          </a:p>
        </p:txBody>
      </p:sp>
    </p:spTree>
    <p:extLst>
      <p:ext uri="{BB962C8B-B14F-4D97-AF65-F5344CB8AC3E}">
        <p14:creationId xmlns:p14="http://schemas.microsoft.com/office/powerpoint/2010/main" val="1765122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10193" y="6606510"/>
            <a:ext cx="184666" cy="369332"/>
          </a:xfrm>
          <a:prstGeom prst="rect">
            <a:avLst/>
          </a:prstGeom>
          <a:noFill/>
        </p:spPr>
        <p:txBody>
          <a:bodyPr wrap="none" rtlCol="0">
            <a:spAutoFit/>
          </a:bodyPr>
          <a:lstStyle/>
          <a:p>
            <a:endParaRPr lang="fr-FR" dirty="0"/>
          </a:p>
        </p:txBody>
      </p:sp>
      <p:pic>
        <p:nvPicPr>
          <p:cNvPr id="16" name="Image 15"/>
          <p:cNvPicPr>
            <a:picLocks noChangeAspect="1"/>
          </p:cNvPicPr>
          <p:nvPr/>
        </p:nvPicPr>
        <p:blipFill>
          <a:blip r:embed="rId3"/>
          <a:stretch>
            <a:fillRect/>
          </a:stretch>
        </p:blipFill>
        <p:spPr>
          <a:xfrm>
            <a:off x="1093194" y="6587789"/>
            <a:ext cx="6647158" cy="457994"/>
          </a:xfrm>
          <a:prstGeom prst="rect">
            <a:avLst/>
          </a:prstGeom>
        </p:spPr>
      </p:pic>
      <p:sp>
        <p:nvSpPr>
          <p:cNvPr id="10"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7</a:t>
            </a:fld>
            <a:endParaRPr lang="fr-FR"/>
          </a:p>
        </p:txBody>
      </p:sp>
      <p:graphicFrame>
        <p:nvGraphicFramePr>
          <p:cNvPr id="11" name="Graphique 10"/>
          <p:cNvGraphicFramePr/>
          <p:nvPr>
            <p:extLst>
              <p:ext uri="{D42A27DB-BD31-4B8C-83A1-F6EECF244321}">
                <p14:modId xmlns:p14="http://schemas.microsoft.com/office/powerpoint/2010/main" val="3153189311"/>
              </p:ext>
            </p:extLst>
          </p:nvPr>
        </p:nvGraphicFramePr>
        <p:xfrm>
          <a:off x="268111" y="2398889"/>
          <a:ext cx="8551333" cy="3982438"/>
        </p:xfrm>
        <a:graphic>
          <a:graphicData uri="http://schemas.openxmlformats.org/drawingml/2006/chart">
            <c:chart xmlns:c="http://schemas.openxmlformats.org/drawingml/2006/chart" xmlns:r="http://schemas.openxmlformats.org/officeDocument/2006/relationships" r:id="rId4"/>
          </a:graphicData>
        </a:graphic>
      </p:graphicFrame>
      <p:sp>
        <p:nvSpPr>
          <p:cNvPr id="3" name="ZoneTexte 2"/>
          <p:cNvSpPr txBox="1"/>
          <p:nvPr/>
        </p:nvSpPr>
        <p:spPr>
          <a:xfrm>
            <a:off x="867416" y="1674598"/>
            <a:ext cx="750047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a:defRPr b="1">
                <a:solidFill>
                  <a:schemeClr val="tx2">
                    <a:lumMod val="60000"/>
                    <a:lumOff val="40000"/>
                  </a:schemeClr>
                </a:solidFill>
              </a:defRPr>
            </a:lvl1pPr>
          </a:lstStyle>
          <a:p>
            <a:pPr algn="ctr"/>
            <a:r>
              <a:rPr lang="fr-FR" dirty="0">
                <a:latin typeface="Bookman Old Style"/>
                <a:cs typeface="Bookman Old Style"/>
              </a:rPr>
              <a:t>Un taux d’inflation globalement contenu dans la norme communautaire </a:t>
            </a:r>
          </a:p>
        </p:txBody>
      </p:sp>
      <p:cxnSp>
        <p:nvCxnSpPr>
          <p:cNvPr id="12" name="Connecteur droit 11"/>
          <p:cNvCxnSpPr/>
          <p:nvPr/>
        </p:nvCxnSpPr>
        <p:spPr>
          <a:xfrm flipV="1">
            <a:off x="0" y="917222"/>
            <a:ext cx="9144000" cy="14111"/>
          </a:xfrm>
          <a:prstGeom prst="line">
            <a:avLst/>
          </a:prstGeom>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508000" y="256444"/>
            <a:ext cx="8065911" cy="461665"/>
          </a:xfrm>
          <a:prstGeom prst="rect">
            <a:avLst/>
          </a:prstGeom>
          <a:noFill/>
        </p:spPr>
        <p:txBody>
          <a:bodyPr wrap="square" rtlCol="0">
            <a:spAutoFit/>
          </a:bodyPr>
          <a:lstStyle/>
          <a:p>
            <a:pPr algn="ctr"/>
            <a:r>
              <a:rPr lang="fr-FR" sz="2400" b="1" dirty="0">
                <a:solidFill>
                  <a:srgbClr val="0070C0"/>
                </a:solidFill>
                <a:latin typeface="Calibri" charset="0"/>
                <a:ea typeface="ＭＳ Ｐゴシック" charset="0"/>
              </a:rPr>
              <a:t>Situation économique et financière 2014-2017    (3/12)</a:t>
            </a:r>
          </a:p>
        </p:txBody>
      </p:sp>
      <p:sp>
        <p:nvSpPr>
          <p:cNvPr id="2" name="ZoneTexte 1"/>
          <p:cNvSpPr txBox="1"/>
          <p:nvPr/>
        </p:nvSpPr>
        <p:spPr>
          <a:xfrm>
            <a:off x="3082488" y="1028192"/>
            <a:ext cx="2882697" cy="461665"/>
          </a:xfrm>
          <a:prstGeom prst="rect">
            <a:avLst/>
          </a:prstGeom>
          <a:noFill/>
        </p:spPr>
        <p:txBody>
          <a:bodyPr wrap="square" rtlCol="0">
            <a:spAutoFit/>
          </a:bodyPr>
          <a:lstStyle/>
          <a:p>
            <a:pPr algn="ctr"/>
            <a:r>
              <a:rPr lang="fr-FR" sz="2400" b="1" i="1" dirty="0">
                <a:solidFill>
                  <a:srgbClr val="FF0000"/>
                </a:solidFill>
                <a:latin typeface="Baskerville"/>
                <a:ea typeface="ＭＳ Ｐゴシック" charset="0"/>
                <a:cs typeface="Baskerville"/>
              </a:rPr>
              <a:t>Inflation</a:t>
            </a:r>
          </a:p>
        </p:txBody>
      </p:sp>
    </p:spTree>
    <p:extLst>
      <p:ext uri="{BB962C8B-B14F-4D97-AF65-F5344CB8AC3E}">
        <p14:creationId xmlns:p14="http://schemas.microsoft.com/office/powerpoint/2010/main" val="313127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10193" y="6606510"/>
            <a:ext cx="184666" cy="369332"/>
          </a:xfrm>
          <a:prstGeom prst="rect">
            <a:avLst/>
          </a:prstGeom>
          <a:noFill/>
        </p:spPr>
        <p:txBody>
          <a:bodyPr wrap="none" rtlCol="0">
            <a:spAutoFit/>
          </a:bodyPr>
          <a:lstStyle/>
          <a:p>
            <a:endParaRPr lang="fr-FR" dirty="0"/>
          </a:p>
        </p:txBody>
      </p:sp>
      <p:pic>
        <p:nvPicPr>
          <p:cNvPr id="16" name="Image 15"/>
          <p:cNvPicPr>
            <a:picLocks noChangeAspect="1"/>
          </p:cNvPicPr>
          <p:nvPr/>
        </p:nvPicPr>
        <p:blipFill>
          <a:blip r:embed="rId3"/>
          <a:stretch>
            <a:fillRect/>
          </a:stretch>
        </p:blipFill>
        <p:spPr>
          <a:xfrm>
            <a:off x="1093194" y="6587789"/>
            <a:ext cx="6647158" cy="457994"/>
          </a:xfrm>
          <a:prstGeom prst="rect">
            <a:avLst/>
          </a:prstGeom>
        </p:spPr>
      </p:pic>
      <p:sp>
        <p:nvSpPr>
          <p:cNvPr id="77"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8</a:t>
            </a:fld>
            <a:endParaRPr lang="fr-FR"/>
          </a:p>
        </p:txBody>
      </p:sp>
      <p:graphicFrame>
        <p:nvGraphicFramePr>
          <p:cNvPr id="80" name="Tableau 79"/>
          <p:cNvGraphicFramePr>
            <a:graphicFrameLocks noGrp="1"/>
          </p:cNvGraphicFramePr>
          <p:nvPr>
            <p:extLst>
              <p:ext uri="{D42A27DB-BD31-4B8C-83A1-F6EECF244321}">
                <p14:modId xmlns:p14="http://schemas.microsoft.com/office/powerpoint/2010/main" val="1580721320"/>
              </p:ext>
            </p:extLst>
          </p:nvPr>
        </p:nvGraphicFramePr>
        <p:xfrm>
          <a:off x="313080" y="1891435"/>
          <a:ext cx="8373720" cy="4472075"/>
        </p:xfrm>
        <a:graphic>
          <a:graphicData uri="http://schemas.openxmlformats.org/drawingml/2006/table">
            <a:tbl>
              <a:tblPr firstRow="1" firstCol="1" bandRow="1">
                <a:tableStyleId>{6E25E649-3F16-4E02-A733-19D2CDBF48F0}</a:tableStyleId>
              </a:tblPr>
              <a:tblGrid>
                <a:gridCol w="2640971">
                  <a:extLst>
                    <a:ext uri="{9D8B030D-6E8A-4147-A177-3AD203B41FA5}">
                      <a16:colId xmlns:a16="http://schemas.microsoft.com/office/drawing/2014/main" xmlns="" val="1348060311"/>
                    </a:ext>
                  </a:extLst>
                </a:gridCol>
                <a:gridCol w="2701400">
                  <a:extLst>
                    <a:ext uri="{9D8B030D-6E8A-4147-A177-3AD203B41FA5}">
                      <a16:colId xmlns:a16="http://schemas.microsoft.com/office/drawing/2014/main" xmlns="" val="381657218"/>
                    </a:ext>
                  </a:extLst>
                </a:gridCol>
                <a:gridCol w="1604992">
                  <a:extLst>
                    <a:ext uri="{9D8B030D-6E8A-4147-A177-3AD203B41FA5}">
                      <a16:colId xmlns:a16="http://schemas.microsoft.com/office/drawing/2014/main" xmlns="" val="2532178661"/>
                    </a:ext>
                  </a:extLst>
                </a:gridCol>
                <a:gridCol w="1426357">
                  <a:extLst>
                    <a:ext uri="{9D8B030D-6E8A-4147-A177-3AD203B41FA5}">
                      <a16:colId xmlns:a16="http://schemas.microsoft.com/office/drawing/2014/main" xmlns="" val="2650283420"/>
                    </a:ext>
                  </a:extLst>
                </a:gridCol>
              </a:tblGrid>
              <a:tr h="233778">
                <a:tc>
                  <a:txBody>
                    <a:bodyPr/>
                    <a:lstStyle/>
                    <a:p>
                      <a:pPr algn="just">
                        <a:lnSpc>
                          <a:spcPct val="115000"/>
                        </a:lnSpc>
                        <a:spcAft>
                          <a:spcPts val="0"/>
                        </a:spcAft>
                      </a:pPr>
                      <a:r>
                        <a:rPr lang="fr-FR" sz="1100" dirty="0">
                          <a:effectLst/>
                        </a:rPr>
                        <a:t> </a:t>
                      </a:r>
                      <a:endParaRPr lang="fr-FR" sz="11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5872" marR="35872" marT="0" marB="0" anchor="ctr"/>
                </a:tc>
                <a:tc gridSpan="3">
                  <a:txBody>
                    <a:bodyPr/>
                    <a:lstStyle/>
                    <a:p>
                      <a:pPr algn="ctr">
                        <a:lnSpc>
                          <a:spcPct val="115000"/>
                        </a:lnSpc>
                        <a:spcAft>
                          <a:spcPts val="0"/>
                        </a:spcAft>
                      </a:pPr>
                      <a:r>
                        <a:rPr lang="fr-FR" sz="1400" dirty="0">
                          <a:effectLst/>
                        </a:rPr>
                        <a:t>RÉALISATION</a:t>
                      </a:r>
                      <a:endParaRPr lang="fr-FR" sz="1400" b="1" dirty="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200312649"/>
                  </a:ext>
                </a:extLst>
              </a:tr>
              <a:tr h="290302">
                <a:tc>
                  <a:txBody>
                    <a:bodyPr/>
                    <a:lstStyle/>
                    <a:p>
                      <a:pPr algn="just">
                        <a:lnSpc>
                          <a:spcPct val="115000"/>
                        </a:lnSpc>
                        <a:spcAft>
                          <a:spcPts val="0"/>
                        </a:spcAft>
                      </a:pPr>
                      <a:r>
                        <a:rPr lang="fr-FR" sz="1300" dirty="0">
                          <a:effectLst/>
                        </a:rPr>
                        <a:t> </a:t>
                      </a:r>
                      <a:endParaRPr lang="fr-FR" sz="130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1" dirty="0">
                          <a:effectLst/>
                        </a:rPr>
                        <a:t>2014</a:t>
                      </a:r>
                      <a:endParaRPr lang="fr-FR" sz="1400" b="1"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1" dirty="0">
                          <a:effectLst/>
                        </a:rPr>
                        <a:t>2015</a:t>
                      </a:r>
                      <a:endParaRPr lang="fr-FR" sz="1400" b="1"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1" dirty="0">
                          <a:effectLst/>
                        </a:rPr>
                        <a:t>2016</a:t>
                      </a:r>
                      <a:endParaRPr lang="fr-FR" sz="1400" b="1"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extLst>
                  <a:ext uri="{0D108BD9-81ED-4DB2-BD59-A6C34878D82A}">
                    <a16:rowId xmlns:a16="http://schemas.microsoft.com/office/drawing/2014/main" xmlns="" val="3390846907"/>
                  </a:ext>
                </a:extLst>
              </a:tr>
              <a:tr h="233778">
                <a:tc>
                  <a:txBody>
                    <a:bodyPr/>
                    <a:lstStyle/>
                    <a:p>
                      <a:pPr algn="l">
                        <a:lnSpc>
                          <a:spcPct val="115000"/>
                        </a:lnSpc>
                        <a:spcAft>
                          <a:spcPts val="0"/>
                        </a:spcAft>
                      </a:pPr>
                      <a:r>
                        <a:rPr lang="fr-FR" sz="1300" b="1" dirty="0">
                          <a:effectLst/>
                        </a:rPr>
                        <a:t>Recettes totales</a:t>
                      </a:r>
                      <a:endParaRPr lang="fr-FR" sz="1300" b="1"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1" dirty="0">
                          <a:effectLst/>
                        </a:rPr>
                        <a:t>780,8</a:t>
                      </a:r>
                      <a:endParaRPr lang="fr-FR" sz="1400" b="1"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1" dirty="0">
                          <a:effectLst/>
                        </a:rPr>
                        <a:t>819,5</a:t>
                      </a:r>
                      <a:endParaRPr lang="fr-FR" sz="1400" b="1"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1">
                          <a:effectLst/>
                        </a:rPr>
                        <a:t>745,7</a:t>
                      </a:r>
                      <a:endParaRPr lang="fr-FR" sz="1400" b="1">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extLst>
                  <a:ext uri="{0D108BD9-81ED-4DB2-BD59-A6C34878D82A}">
                    <a16:rowId xmlns:a16="http://schemas.microsoft.com/office/drawing/2014/main" xmlns="" val="2455621857"/>
                  </a:ext>
                </a:extLst>
              </a:tr>
              <a:tr h="233778">
                <a:tc>
                  <a:txBody>
                    <a:bodyPr/>
                    <a:lstStyle/>
                    <a:p>
                      <a:pPr algn="l">
                        <a:lnSpc>
                          <a:spcPct val="115000"/>
                        </a:lnSpc>
                        <a:spcAft>
                          <a:spcPts val="0"/>
                        </a:spcAft>
                      </a:pPr>
                      <a:r>
                        <a:rPr lang="fr-FR" sz="1300" baseline="0" dirty="0">
                          <a:effectLst/>
                        </a:rPr>
                        <a:t>     </a:t>
                      </a:r>
                      <a:r>
                        <a:rPr lang="fr-FR" sz="1300" dirty="0">
                          <a:effectLst/>
                        </a:rPr>
                        <a:t>Recettes Fiscales</a:t>
                      </a:r>
                      <a:endParaRPr lang="fr-FR" sz="1300" b="1"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dirty="0">
                          <a:effectLst/>
                        </a:rPr>
                        <a:t>701,2</a:t>
                      </a:r>
                      <a:endParaRPr lang="fr-FR" sz="1400" b="1"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dirty="0">
                          <a:effectLst/>
                        </a:rPr>
                        <a:t>713,1</a:t>
                      </a:r>
                      <a:endParaRPr lang="fr-FR" sz="1400" b="1"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dirty="0">
                          <a:effectLst/>
                        </a:rPr>
                        <a:t>641,1</a:t>
                      </a:r>
                      <a:endParaRPr lang="fr-FR" sz="1400" b="1"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extLst>
                  <a:ext uri="{0D108BD9-81ED-4DB2-BD59-A6C34878D82A}">
                    <a16:rowId xmlns:a16="http://schemas.microsoft.com/office/drawing/2014/main" xmlns="" val="3624295495"/>
                  </a:ext>
                </a:extLst>
              </a:tr>
              <a:tr h="233778">
                <a:tc>
                  <a:txBody>
                    <a:bodyPr/>
                    <a:lstStyle/>
                    <a:p>
                      <a:pPr algn="l">
                        <a:lnSpc>
                          <a:spcPct val="115000"/>
                        </a:lnSpc>
                        <a:spcAft>
                          <a:spcPts val="0"/>
                        </a:spcAft>
                      </a:pPr>
                      <a:r>
                        <a:rPr lang="fr-FR" sz="1300" b="0" dirty="0">
                          <a:effectLst/>
                        </a:rPr>
                        <a:t>         Douanes</a:t>
                      </a:r>
                      <a:endParaRPr lang="fr-FR" sz="1300" b="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362,1</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345,7</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288,5</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extLst>
                  <a:ext uri="{0D108BD9-81ED-4DB2-BD59-A6C34878D82A}">
                    <a16:rowId xmlns:a16="http://schemas.microsoft.com/office/drawing/2014/main" xmlns="" val="1756875223"/>
                  </a:ext>
                </a:extLst>
              </a:tr>
              <a:tr h="233778">
                <a:tc>
                  <a:txBody>
                    <a:bodyPr/>
                    <a:lstStyle/>
                    <a:p>
                      <a:pPr algn="l">
                        <a:lnSpc>
                          <a:spcPct val="115000"/>
                        </a:lnSpc>
                        <a:spcAft>
                          <a:spcPts val="0"/>
                        </a:spcAft>
                      </a:pPr>
                      <a:r>
                        <a:rPr lang="fr-FR" sz="1300" b="0" dirty="0">
                          <a:effectLst/>
                        </a:rPr>
                        <a:t>         Impôts</a:t>
                      </a:r>
                      <a:endParaRPr lang="fr-FR" sz="1300" b="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339,1</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367,4</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352,6</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extLst>
                  <a:ext uri="{0D108BD9-81ED-4DB2-BD59-A6C34878D82A}">
                    <a16:rowId xmlns:a16="http://schemas.microsoft.com/office/drawing/2014/main" xmlns="" val="3307673940"/>
                  </a:ext>
                </a:extLst>
              </a:tr>
              <a:tr h="233778">
                <a:tc>
                  <a:txBody>
                    <a:bodyPr/>
                    <a:lstStyle/>
                    <a:p>
                      <a:pPr algn="l">
                        <a:lnSpc>
                          <a:spcPct val="115000"/>
                        </a:lnSpc>
                        <a:spcAft>
                          <a:spcPts val="0"/>
                        </a:spcAft>
                      </a:pPr>
                      <a:r>
                        <a:rPr lang="fr-FR" sz="1300" b="1" dirty="0">
                          <a:effectLst/>
                        </a:rPr>
                        <a:t>     Recettes non fiscales</a:t>
                      </a:r>
                      <a:endParaRPr lang="fr-FR" sz="1300" b="1"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79,5</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106,4</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104,6</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extLst>
                  <a:ext uri="{0D108BD9-81ED-4DB2-BD59-A6C34878D82A}">
                    <a16:rowId xmlns:a16="http://schemas.microsoft.com/office/drawing/2014/main" xmlns="" val="2177438718"/>
                  </a:ext>
                </a:extLst>
              </a:tr>
              <a:tr h="233778">
                <a:tc>
                  <a:txBody>
                    <a:bodyPr/>
                    <a:lstStyle/>
                    <a:p>
                      <a:pPr algn="l">
                        <a:lnSpc>
                          <a:spcPct val="115000"/>
                        </a:lnSpc>
                        <a:spcAft>
                          <a:spcPts val="0"/>
                        </a:spcAft>
                      </a:pPr>
                      <a:r>
                        <a:rPr lang="fr-FR" sz="1300" b="1" dirty="0">
                          <a:effectLst/>
                        </a:rPr>
                        <a:t>Dépenses totales et prêts nets</a:t>
                      </a:r>
                      <a:endParaRPr lang="fr-FR" sz="1300" b="1"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1" dirty="0">
                          <a:effectLst/>
                        </a:rPr>
                        <a:t>916,5</a:t>
                      </a:r>
                      <a:endParaRPr lang="fr-FR" sz="1400" b="1"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1" dirty="0">
                          <a:effectLst/>
                        </a:rPr>
                        <a:t>1 242,3</a:t>
                      </a:r>
                      <a:endParaRPr lang="fr-FR" sz="1400" b="1"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1" dirty="0">
                          <a:effectLst/>
                        </a:rPr>
                        <a:t>1 086,2</a:t>
                      </a:r>
                      <a:endParaRPr lang="fr-FR" sz="1400" b="1"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extLst>
                  <a:ext uri="{0D108BD9-81ED-4DB2-BD59-A6C34878D82A}">
                    <a16:rowId xmlns:a16="http://schemas.microsoft.com/office/drawing/2014/main" xmlns="" val="514193063"/>
                  </a:ext>
                </a:extLst>
              </a:tr>
              <a:tr h="233778">
                <a:tc>
                  <a:txBody>
                    <a:bodyPr/>
                    <a:lstStyle/>
                    <a:p>
                      <a:pPr algn="l">
                        <a:lnSpc>
                          <a:spcPct val="115000"/>
                        </a:lnSpc>
                        <a:spcAft>
                          <a:spcPts val="0"/>
                        </a:spcAft>
                      </a:pPr>
                      <a:r>
                        <a:rPr lang="fr-FR" sz="1300" b="0" dirty="0">
                          <a:effectLst/>
                        </a:rPr>
                        <a:t>           Dépenses de personnel</a:t>
                      </a:r>
                      <a:endParaRPr lang="fr-FR" sz="1300" b="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317,4</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343,4</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353,8</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extLst>
                  <a:ext uri="{0D108BD9-81ED-4DB2-BD59-A6C34878D82A}">
                    <a16:rowId xmlns:a16="http://schemas.microsoft.com/office/drawing/2014/main" xmlns="" val="999570055"/>
                  </a:ext>
                </a:extLst>
              </a:tr>
              <a:tr h="233778">
                <a:tc>
                  <a:txBody>
                    <a:bodyPr/>
                    <a:lstStyle/>
                    <a:p>
                      <a:pPr algn="l">
                        <a:lnSpc>
                          <a:spcPct val="115000"/>
                        </a:lnSpc>
                        <a:spcAft>
                          <a:spcPts val="0"/>
                        </a:spcAft>
                      </a:pPr>
                      <a:r>
                        <a:rPr lang="fr-FR" sz="1300" b="0" dirty="0">
                          <a:effectLst/>
                        </a:rPr>
                        <a:t>           Pensions et bourses</a:t>
                      </a:r>
                      <a:endParaRPr lang="fr-FR" sz="1300" b="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67,5</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75,0</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78,4</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extLst>
                  <a:ext uri="{0D108BD9-81ED-4DB2-BD59-A6C34878D82A}">
                    <a16:rowId xmlns:a16="http://schemas.microsoft.com/office/drawing/2014/main" xmlns="" val="1444253185"/>
                  </a:ext>
                </a:extLst>
              </a:tr>
              <a:tr h="233778">
                <a:tc>
                  <a:txBody>
                    <a:bodyPr/>
                    <a:lstStyle/>
                    <a:p>
                      <a:pPr algn="l">
                        <a:lnSpc>
                          <a:spcPct val="115000"/>
                        </a:lnSpc>
                        <a:spcAft>
                          <a:spcPts val="0"/>
                        </a:spcAft>
                      </a:pPr>
                      <a:r>
                        <a:rPr lang="fr-FR" sz="1300" b="0" dirty="0">
                          <a:effectLst/>
                        </a:rPr>
                        <a:t>           Transferts courants</a:t>
                      </a:r>
                      <a:endParaRPr lang="fr-FR" sz="1300" b="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a:effectLst/>
                        </a:rPr>
                        <a:t>146,4</a:t>
                      </a:r>
                      <a:endParaRPr lang="fr-FR" sz="1400" b="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249,5</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185,5</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extLst>
                  <a:ext uri="{0D108BD9-81ED-4DB2-BD59-A6C34878D82A}">
                    <a16:rowId xmlns:a16="http://schemas.microsoft.com/office/drawing/2014/main" xmlns="" val="2567271630"/>
                  </a:ext>
                </a:extLst>
              </a:tr>
              <a:tr h="233778">
                <a:tc>
                  <a:txBody>
                    <a:bodyPr/>
                    <a:lstStyle/>
                    <a:p>
                      <a:pPr algn="l">
                        <a:lnSpc>
                          <a:spcPct val="115000"/>
                        </a:lnSpc>
                        <a:spcAft>
                          <a:spcPts val="0"/>
                        </a:spcAft>
                      </a:pPr>
                      <a:r>
                        <a:rPr lang="fr-FR" sz="1300" b="0" dirty="0">
                          <a:effectLst/>
                        </a:rPr>
                        <a:t>           Autres dépenses</a:t>
                      </a:r>
                      <a:endParaRPr lang="fr-FR" sz="1300" b="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103,9</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141,1</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100,1</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extLst>
                  <a:ext uri="{0D108BD9-81ED-4DB2-BD59-A6C34878D82A}">
                    <a16:rowId xmlns:a16="http://schemas.microsoft.com/office/drawing/2014/main" xmlns="" val="482975009"/>
                  </a:ext>
                </a:extLst>
              </a:tr>
              <a:tr h="233778">
                <a:tc>
                  <a:txBody>
                    <a:bodyPr/>
                    <a:lstStyle/>
                    <a:p>
                      <a:pPr algn="l">
                        <a:lnSpc>
                          <a:spcPct val="115000"/>
                        </a:lnSpc>
                        <a:spcAft>
                          <a:spcPts val="0"/>
                        </a:spcAft>
                      </a:pPr>
                      <a:r>
                        <a:rPr lang="fr-FR" sz="1300" b="1" dirty="0">
                          <a:effectLst/>
                        </a:rPr>
                        <a:t>      Investissement public</a:t>
                      </a:r>
                      <a:endParaRPr lang="fr-FR" sz="1300" b="1"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1" dirty="0">
                          <a:effectLst/>
                        </a:rPr>
                        <a:t>249,6</a:t>
                      </a:r>
                      <a:endParaRPr lang="fr-FR" sz="1400" b="1"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1" dirty="0">
                          <a:effectLst/>
                        </a:rPr>
                        <a:t>376,9</a:t>
                      </a:r>
                      <a:endParaRPr lang="fr-FR" sz="1400" b="1"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1" dirty="0">
                          <a:effectLst/>
                        </a:rPr>
                        <a:t>299,6</a:t>
                      </a:r>
                      <a:endParaRPr lang="fr-FR" sz="1400" b="1"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extLst>
                  <a:ext uri="{0D108BD9-81ED-4DB2-BD59-A6C34878D82A}">
                    <a16:rowId xmlns:a16="http://schemas.microsoft.com/office/drawing/2014/main" xmlns="" val="2561520402"/>
                  </a:ext>
                </a:extLst>
              </a:tr>
              <a:tr h="233778">
                <a:tc>
                  <a:txBody>
                    <a:bodyPr/>
                    <a:lstStyle/>
                    <a:p>
                      <a:pPr algn="l">
                        <a:lnSpc>
                          <a:spcPct val="115000"/>
                        </a:lnSpc>
                        <a:spcAft>
                          <a:spcPts val="0"/>
                        </a:spcAft>
                      </a:pPr>
                      <a:r>
                        <a:rPr lang="fr-FR" sz="1300" b="0" dirty="0">
                          <a:effectLst/>
                        </a:rPr>
                        <a:t>            Contribution budgétaire</a:t>
                      </a:r>
                      <a:endParaRPr lang="fr-FR" sz="1300" b="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114,6</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216,6</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178,5</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extLst>
                  <a:ext uri="{0D108BD9-81ED-4DB2-BD59-A6C34878D82A}">
                    <a16:rowId xmlns:a16="http://schemas.microsoft.com/office/drawing/2014/main" xmlns="" val="1081286635"/>
                  </a:ext>
                </a:extLst>
              </a:tr>
              <a:tr h="233778">
                <a:tc>
                  <a:txBody>
                    <a:bodyPr/>
                    <a:lstStyle/>
                    <a:p>
                      <a:pPr algn="l">
                        <a:lnSpc>
                          <a:spcPct val="115000"/>
                        </a:lnSpc>
                        <a:spcAft>
                          <a:spcPts val="0"/>
                        </a:spcAft>
                      </a:pPr>
                      <a:r>
                        <a:rPr lang="fr-FR" sz="1300" b="0" dirty="0">
                          <a:effectLst/>
                        </a:rPr>
                        <a:t>           </a:t>
                      </a:r>
                      <a:r>
                        <a:rPr lang="fr-FR" sz="1300" b="0" baseline="0" dirty="0">
                          <a:effectLst/>
                        </a:rPr>
                        <a:t> </a:t>
                      </a:r>
                      <a:r>
                        <a:rPr lang="fr-FR" sz="1300" b="0" dirty="0">
                          <a:effectLst/>
                        </a:rPr>
                        <a:t>Ressources extérieures</a:t>
                      </a:r>
                      <a:endParaRPr lang="fr-FR" sz="1300" b="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a:effectLst/>
                        </a:rPr>
                        <a:t>135,1</a:t>
                      </a:r>
                      <a:endParaRPr lang="fr-FR" sz="1400" b="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160,3</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121,1</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extLst>
                  <a:ext uri="{0D108BD9-81ED-4DB2-BD59-A6C34878D82A}">
                    <a16:rowId xmlns:a16="http://schemas.microsoft.com/office/drawing/2014/main" xmlns="" val="3312380812"/>
                  </a:ext>
                </a:extLst>
              </a:tr>
              <a:tr h="233778">
                <a:tc>
                  <a:txBody>
                    <a:bodyPr/>
                    <a:lstStyle/>
                    <a:p>
                      <a:pPr algn="l">
                        <a:lnSpc>
                          <a:spcPct val="115000"/>
                        </a:lnSpc>
                        <a:spcAft>
                          <a:spcPts val="0"/>
                        </a:spcAft>
                      </a:pPr>
                      <a:r>
                        <a:rPr lang="fr-FR" sz="1300" b="0" dirty="0">
                          <a:effectLst/>
                        </a:rPr>
                        <a:t>       Intérêts sur la dette</a:t>
                      </a:r>
                      <a:endParaRPr lang="fr-FR" sz="1300" b="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a:effectLst/>
                        </a:rPr>
                        <a:t>18,3</a:t>
                      </a:r>
                      <a:endParaRPr lang="fr-FR" sz="1400" b="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a:effectLst/>
                        </a:rPr>
                        <a:t>36,3</a:t>
                      </a:r>
                      <a:endParaRPr lang="fr-FR" sz="1400" b="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63,3</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extLst>
                  <a:ext uri="{0D108BD9-81ED-4DB2-BD59-A6C34878D82A}">
                    <a16:rowId xmlns:a16="http://schemas.microsoft.com/office/drawing/2014/main" xmlns="" val="4197038453"/>
                  </a:ext>
                </a:extLst>
              </a:tr>
              <a:tr h="233778">
                <a:tc>
                  <a:txBody>
                    <a:bodyPr/>
                    <a:lstStyle/>
                    <a:p>
                      <a:pPr algn="l">
                        <a:lnSpc>
                          <a:spcPct val="115000"/>
                        </a:lnSpc>
                        <a:spcAft>
                          <a:spcPts val="0"/>
                        </a:spcAft>
                      </a:pPr>
                      <a:r>
                        <a:rPr lang="fr-FR" sz="1300" b="0" dirty="0">
                          <a:effectLst/>
                        </a:rPr>
                        <a:t>       Prêts nets</a:t>
                      </a:r>
                      <a:endParaRPr lang="fr-FR" sz="1300" b="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13,5</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20,2</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0" dirty="0">
                          <a:effectLst/>
                        </a:rPr>
                        <a:t>5,5</a:t>
                      </a:r>
                      <a:endParaRPr lang="fr-FR"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extLst>
                  <a:ext uri="{0D108BD9-81ED-4DB2-BD59-A6C34878D82A}">
                    <a16:rowId xmlns:a16="http://schemas.microsoft.com/office/drawing/2014/main" xmlns="" val="2009971558"/>
                  </a:ext>
                </a:extLst>
              </a:tr>
              <a:tr h="434160">
                <a:tc>
                  <a:txBody>
                    <a:bodyPr/>
                    <a:lstStyle/>
                    <a:p>
                      <a:pPr algn="l">
                        <a:lnSpc>
                          <a:spcPct val="115000"/>
                        </a:lnSpc>
                        <a:spcAft>
                          <a:spcPts val="0"/>
                        </a:spcAft>
                      </a:pPr>
                      <a:r>
                        <a:rPr lang="fr-FR" sz="1300" b="1" dirty="0">
                          <a:solidFill>
                            <a:schemeClr val="bg1"/>
                          </a:solidFill>
                          <a:effectLst/>
                        </a:rPr>
                        <a:t>Solde budgétaire global, dons compris (en % PIB)</a:t>
                      </a:r>
                      <a:endParaRPr lang="fr-FR" sz="13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1" dirty="0">
                          <a:solidFill>
                            <a:srgbClr val="FF0000"/>
                          </a:solidFill>
                          <a:effectLst/>
                        </a:rPr>
                        <a:t>-1,9</a:t>
                      </a:r>
                      <a:endParaRPr lang="fr-FR" sz="1400" b="1" dirty="0">
                        <a:solidFill>
                          <a:srgbClr val="FF0000"/>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1" dirty="0">
                          <a:solidFill>
                            <a:srgbClr val="FF0000"/>
                          </a:solidFill>
                          <a:effectLst/>
                        </a:rPr>
                        <a:t>-8,0</a:t>
                      </a:r>
                      <a:endParaRPr lang="fr-FR" sz="1400" b="1" dirty="0">
                        <a:solidFill>
                          <a:srgbClr val="FF0000"/>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tc>
                  <a:txBody>
                    <a:bodyPr/>
                    <a:lstStyle/>
                    <a:p>
                      <a:pPr algn="ctr">
                        <a:lnSpc>
                          <a:spcPct val="115000"/>
                        </a:lnSpc>
                        <a:spcAft>
                          <a:spcPts val="0"/>
                        </a:spcAft>
                      </a:pPr>
                      <a:r>
                        <a:rPr lang="fr-FR" sz="1400" b="1" dirty="0">
                          <a:solidFill>
                            <a:srgbClr val="FF0000"/>
                          </a:solidFill>
                          <a:effectLst/>
                        </a:rPr>
                        <a:t>-6,2</a:t>
                      </a:r>
                      <a:endParaRPr lang="fr-FR" sz="1400" b="1" dirty="0">
                        <a:solidFill>
                          <a:srgbClr val="FF0000"/>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35872" marR="35872" marT="0" marB="0" anchor="ctr"/>
                </a:tc>
                <a:extLst>
                  <a:ext uri="{0D108BD9-81ED-4DB2-BD59-A6C34878D82A}">
                    <a16:rowId xmlns:a16="http://schemas.microsoft.com/office/drawing/2014/main" xmlns="" val="2150900519"/>
                  </a:ext>
                </a:extLst>
              </a:tr>
            </a:tbl>
          </a:graphicData>
        </a:graphic>
      </p:graphicFrame>
      <p:sp>
        <p:nvSpPr>
          <p:cNvPr id="82" name="ZoneTexte 81"/>
          <p:cNvSpPr txBox="1"/>
          <p:nvPr/>
        </p:nvSpPr>
        <p:spPr>
          <a:xfrm>
            <a:off x="313081" y="1355752"/>
            <a:ext cx="843527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a:defRPr b="1">
                <a:solidFill>
                  <a:schemeClr val="accent1"/>
                </a:solidFill>
                <a:latin typeface="Trebuchet MS" pitchFamily="34" charset="0"/>
                <a:cs typeface="Arial" charset="0"/>
              </a:defRPr>
            </a:lvl1pPr>
          </a:lstStyle>
          <a:p>
            <a:pPr algn="ctr"/>
            <a:r>
              <a:rPr lang="fr-FR" dirty="0">
                <a:latin typeface="Bookman Old Style" pitchFamily="18" charset="0"/>
              </a:rPr>
              <a:t>Un déficit budgétaire en baisse en 2016 par rapport à 2015</a:t>
            </a:r>
          </a:p>
        </p:txBody>
      </p:sp>
      <p:cxnSp>
        <p:nvCxnSpPr>
          <p:cNvPr id="83" name="Connecteur droit 82"/>
          <p:cNvCxnSpPr/>
          <p:nvPr/>
        </p:nvCxnSpPr>
        <p:spPr>
          <a:xfrm flipV="1">
            <a:off x="0" y="643060"/>
            <a:ext cx="9144000" cy="14111"/>
          </a:xfrm>
          <a:prstGeom prst="line">
            <a:avLst/>
          </a:prstGeom>
        </p:spPr>
        <p:style>
          <a:lnRef idx="2">
            <a:schemeClr val="accent1"/>
          </a:lnRef>
          <a:fillRef idx="0">
            <a:schemeClr val="accent1"/>
          </a:fillRef>
          <a:effectRef idx="1">
            <a:schemeClr val="accent1"/>
          </a:effectRef>
          <a:fontRef idx="minor">
            <a:schemeClr val="tx1"/>
          </a:fontRef>
        </p:style>
      </p:cxnSp>
      <p:sp>
        <p:nvSpPr>
          <p:cNvPr id="84" name="ZoneTexte 83"/>
          <p:cNvSpPr txBox="1"/>
          <p:nvPr/>
        </p:nvSpPr>
        <p:spPr>
          <a:xfrm>
            <a:off x="508000" y="70948"/>
            <a:ext cx="8065911" cy="461665"/>
          </a:xfrm>
          <a:prstGeom prst="rect">
            <a:avLst/>
          </a:prstGeom>
          <a:noFill/>
        </p:spPr>
        <p:txBody>
          <a:bodyPr wrap="square" rtlCol="0">
            <a:spAutoFit/>
          </a:bodyPr>
          <a:lstStyle/>
          <a:p>
            <a:pPr algn="ctr"/>
            <a:r>
              <a:rPr lang="fr-FR" sz="2400" b="1" dirty="0">
                <a:solidFill>
                  <a:srgbClr val="0070C0"/>
                </a:solidFill>
                <a:latin typeface="Calibri" charset="0"/>
                <a:ea typeface="ＭＳ Ｐゴシック" charset="0"/>
              </a:rPr>
              <a:t>Situation économique et financière 2014-2017   (4/12)</a:t>
            </a:r>
          </a:p>
        </p:txBody>
      </p:sp>
      <p:sp>
        <p:nvSpPr>
          <p:cNvPr id="85" name="Espace réservé du numéro de diapositive 3"/>
          <p:cNvSpPr txBox="1">
            <a:spLocks/>
          </p:cNvSpPr>
          <p:nvPr/>
        </p:nvSpPr>
        <p:spPr>
          <a:xfrm>
            <a:off x="6705600" y="6508750"/>
            <a:ext cx="213360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7CDC20-49A8-274A-B4F0-D71B743F86A1}" type="slidenum">
              <a:rPr lang="fr-FR" smtClean="0"/>
              <a:pPr/>
              <a:t>8</a:t>
            </a:fld>
            <a:endParaRPr lang="fr-FR"/>
          </a:p>
        </p:txBody>
      </p:sp>
      <p:sp>
        <p:nvSpPr>
          <p:cNvPr id="10" name="ZoneTexte 9"/>
          <p:cNvSpPr txBox="1"/>
          <p:nvPr/>
        </p:nvSpPr>
        <p:spPr>
          <a:xfrm>
            <a:off x="1898013" y="797359"/>
            <a:ext cx="6050809" cy="461665"/>
          </a:xfrm>
          <a:prstGeom prst="rect">
            <a:avLst/>
          </a:prstGeom>
          <a:noFill/>
        </p:spPr>
        <p:txBody>
          <a:bodyPr wrap="square" rtlCol="0">
            <a:spAutoFit/>
          </a:bodyPr>
          <a:lstStyle/>
          <a:p>
            <a:pPr algn="ctr"/>
            <a:r>
              <a:rPr lang="fr-FR" sz="2400" b="1" i="1" dirty="0">
                <a:solidFill>
                  <a:srgbClr val="FF0000"/>
                </a:solidFill>
                <a:latin typeface="Baskerville"/>
                <a:ea typeface="ＭＳ Ｐゴシック" charset="0"/>
                <a:cs typeface="Baskerville"/>
              </a:rPr>
              <a:t>Finances Publiques 2014-2016</a:t>
            </a:r>
          </a:p>
        </p:txBody>
      </p:sp>
    </p:spTree>
    <p:extLst>
      <p:ext uri="{BB962C8B-B14F-4D97-AF65-F5344CB8AC3E}">
        <p14:creationId xmlns:p14="http://schemas.microsoft.com/office/powerpoint/2010/main" val="2231923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10193" y="6606510"/>
            <a:ext cx="184666" cy="369332"/>
          </a:xfrm>
          <a:prstGeom prst="rect">
            <a:avLst/>
          </a:prstGeom>
          <a:noFill/>
        </p:spPr>
        <p:txBody>
          <a:bodyPr wrap="none" rtlCol="0">
            <a:spAutoFit/>
          </a:bodyPr>
          <a:lstStyle/>
          <a:p>
            <a:endParaRPr lang="fr-FR" dirty="0"/>
          </a:p>
        </p:txBody>
      </p:sp>
      <p:pic>
        <p:nvPicPr>
          <p:cNvPr id="16" name="Image 15"/>
          <p:cNvPicPr>
            <a:picLocks noChangeAspect="1"/>
          </p:cNvPicPr>
          <p:nvPr/>
        </p:nvPicPr>
        <p:blipFill>
          <a:blip r:embed="rId4"/>
          <a:stretch>
            <a:fillRect/>
          </a:stretch>
        </p:blipFill>
        <p:spPr>
          <a:xfrm>
            <a:off x="1093194" y="6587789"/>
            <a:ext cx="6647158" cy="457994"/>
          </a:xfrm>
          <a:prstGeom prst="rect">
            <a:avLst/>
          </a:prstGeom>
        </p:spPr>
      </p:pic>
      <p:sp>
        <p:nvSpPr>
          <p:cNvPr id="77" name="Espace réservé du numéro de diapositive 3"/>
          <p:cNvSpPr>
            <a:spLocks noGrp="1"/>
          </p:cNvSpPr>
          <p:nvPr>
            <p:ph type="sldNum" sz="quarter" idx="12"/>
          </p:nvPr>
        </p:nvSpPr>
        <p:spPr>
          <a:xfrm>
            <a:off x="6553200" y="6356350"/>
            <a:ext cx="2133600" cy="365125"/>
          </a:xfrm>
        </p:spPr>
        <p:txBody>
          <a:bodyPr/>
          <a:lstStyle/>
          <a:p>
            <a:fld id="{0E7CDC20-49A8-274A-B4F0-D71B743F86A1}" type="slidenum">
              <a:rPr lang="fr-FR" smtClean="0"/>
              <a:t>9</a:t>
            </a:fld>
            <a:endParaRPr lang="fr-FR"/>
          </a:p>
        </p:txBody>
      </p:sp>
      <p:sp>
        <p:nvSpPr>
          <p:cNvPr id="82" name="ZoneTexte 81"/>
          <p:cNvSpPr txBox="1"/>
          <p:nvPr/>
        </p:nvSpPr>
        <p:spPr>
          <a:xfrm>
            <a:off x="403921" y="1240381"/>
            <a:ext cx="843527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a:defRPr b="1">
                <a:solidFill>
                  <a:schemeClr val="accent1"/>
                </a:solidFill>
                <a:latin typeface="Trebuchet MS" pitchFamily="34" charset="0"/>
                <a:cs typeface="Arial" charset="0"/>
              </a:defRPr>
            </a:lvl1pPr>
          </a:lstStyle>
          <a:p>
            <a:pPr algn="ctr"/>
            <a:r>
              <a:rPr lang="fr-FR" dirty="0">
                <a:latin typeface="Bookman Old Style" pitchFamily="18" charset="0"/>
              </a:rPr>
              <a:t>Rappel du tableau d’équilibre de la Loi de finances 2017</a:t>
            </a:r>
          </a:p>
        </p:txBody>
      </p:sp>
      <p:cxnSp>
        <p:nvCxnSpPr>
          <p:cNvPr id="83" name="Connecteur droit 82"/>
          <p:cNvCxnSpPr/>
          <p:nvPr/>
        </p:nvCxnSpPr>
        <p:spPr>
          <a:xfrm flipV="1">
            <a:off x="0" y="600253"/>
            <a:ext cx="9144000" cy="14111"/>
          </a:xfrm>
          <a:prstGeom prst="line">
            <a:avLst/>
          </a:prstGeom>
        </p:spPr>
        <p:style>
          <a:lnRef idx="2">
            <a:schemeClr val="accent1"/>
          </a:lnRef>
          <a:fillRef idx="0">
            <a:schemeClr val="accent1"/>
          </a:fillRef>
          <a:effectRef idx="1">
            <a:schemeClr val="accent1"/>
          </a:effectRef>
          <a:fontRef idx="minor">
            <a:schemeClr val="tx1"/>
          </a:fontRef>
        </p:style>
      </p:cxnSp>
      <p:sp>
        <p:nvSpPr>
          <p:cNvPr id="84" name="ZoneTexte 83"/>
          <p:cNvSpPr txBox="1"/>
          <p:nvPr/>
        </p:nvSpPr>
        <p:spPr>
          <a:xfrm>
            <a:off x="508000" y="128023"/>
            <a:ext cx="8065911" cy="461665"/>
          </a:xfrm>
          <a:prstGeom prst="rect">
            <a:avLst/>
          </a:prstGeom>
          <a:noFill/>
        </p:spPr>
        <p:txBody>
          <a:bodyPr wrap="square" rtlCol="0">
            <a:spAutoFit/>
          </a:bodyPr>
          <a:lstStyle/>
          <a:p>
            <a:pPr algn="ctr"/>
            <a:r>
              <a:rPr lang="fr-FR" sz="2400" b="1" dirty="0">
                <a:solidFill>
                  <a:srgbClr val="0070C0"/>
                </a:solidFill>
                <a:latin typeface="Calibri" charset="0"/>
                <a:ea typeface="ＭＳ Ｐゴシック" charset="0"/>
              </a:rPr>
              <a:t>Situation économique et financière 2014-2017   (5/12)</a:t>
            </a:r>
          </a:p>
        </p:txBody>
      </p:sp>
      <p:sp>
        <p:nvSpPr>
          <p:cNvPr id="85" name="Espace réservé du numéro de diapositive 3"/>
          <p:cNvSpPr txBox="1">
            <a:spLocks/>
          </p:cNvSpPr>
          <p:nvPr/>
        </p:nvSpPr>
        <p:spPr>
          <a:xfrm>
            <a:off x="6705600" y="6508750"/>
            <a:ext cx="213360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7CDC20-49A8-274A-B4F0-D71B743F86A1}" type="slidenum">
              <a:rPr lang="fr-FR" smtClean="0"/>
              <a:pPr/>
              <a:t>9</a:t>
            </a:fld>
            <a:endParaRPr lang="fr-FR"/>
          </a:p>
        </p:txBody>
      </p:sp>
      <p:graphicFrame>
        <p:nvGraphicFramePr>
          <p:cNvPr id="2" name="Objet 1"/>
          <p:cNvGraphicFramePr>
            <a:graphicFrameLocks noChangeAspect="1"/>
          </p:cNvGraphicFramePr>
          <p:nvPr>
            <p:extLst>
              <p:ext uri="{D42A27DB-BD31-4B8C-83A1-F6EECF244321}">
                <p14:modId xmlns:p14="http://schemas.microsoft.com/office/powerpoint/2010/main" val="2973246550"/>
              </p:ext>
            </p:extLst>
          </p:nvPr>
        </p:nvGraphicFramePr>
        <p:xfrm>
          <a:off x="313081" y="1869229"/>
          <a:ext cx="8373719" cy="4852246"/>
        </p:xfrm>
        <a:graphic>
          <a:graphicData uri="http://schemas.openxmlformats.org/presentationml/2006/ole">
            <mc:AlternateContent xmlns:mc="http://schemas.openxmlformats.org/markup-compatibility/2006">
              <mc:Choice xmlns:v="urn:schemas-microsoft-com:vml" Requires="v">
                <p:oleObj spid="_x0000_s1077" name="Document" r:id="rId5" imgW="6223000" imgH="4953000" progId="Word.Document.12">
                  <p:link updateAutomatic="1"/>
                </p:oleObj>
              </mc:Choice>
              <mc:Fallback>
                <p:oleObj name="Document" r:id="rId5" imgW="6223000" imgH="4953000" progId="Word.Document.12">
                  <p:link updateAutomatic="1"/>
                  <p:pic>
                    <p:nvPicPr>
                      <p:cNvPr id="0" name=""/>
                      <p:cNvPicPr/>
                      <p:nvPr/>
                    </p:nvPicPr>
                    <p:blipFill>
                      <a:blip r:embed="rId6"/>
                      <a:stretch>
                        <a:fillRect/>
                      </a:stretch>
                    </p:blipFill>
                    <p:spPr>
                      <a:xfrm>
                        <a:off x="313081" y="1869229"/>
                        <a:ext cx="8373719" cy="4852246"/>
                      </a:xfrm>
                      <a:prstGeom prst="rect">
                        <a:avLst/>
                      </a:prstGeom>
                    </p:spPr>
                  </p:pic>
                </p:oleObj>
              </mc:Fallback>
            </mc:AlternateContent>
          </a:graphicData>
        </a:graphic>
      </p:graphicFrame>
      <p:sp>
        <p:nvSpPr>
          <p:cNvPr id="12" name="ZoneTexte 11"/>
          <p:cNvSpPr txBox="1"/>
          <p:nvPr/>
        </p:nvSpPr>
        <p:spPr>
          <a:xfrm>
            <a:off x="1689543" y="641201"/>
            <a:ext cx="6050809" cy="461665"/>
          </a:xfrm>
          <a:prstGeom prst="rect">
            <a:avLst/>
          </a:prstGeom>
          <a:noFill/>
        </p:spPr>
        <p:txBody>
          <a:bodyPr wrap="square" rtlCol="0">
            <a:spAutoFit/>
          </a:bodyPr>
          <a:lstStyle/>
          <a:p>
            <a:pPr algn="ctr"/>
            <a:r>
              <a:rPr lang="fr-FR" sz="2400" b="1" i="1" dirty="0">
                <a:solidFill>
                  <a:srgbClr val="FF0000"/>
                </a:solidFill>
                <a:latin typeface="Baskerville"/>
                <a:ea typeface="ＭＳ Ｐゴシック" charset="0"/>
                <a:cs typeface="Baskerville"/>
              </a:rPr>
              <a:t>Retour sur 2017</a:t>
            </a:r>
          </a:p>
        </p:txBody>
      </p:sp>
    </p:spTree>
    <p:extLst>
      <p:ext uri="{BB962C8B-B14F-4D97-AF65-F5344CB8AC3E}">
        <p14:creationId xmlns:p14="http://schemas.microsoft.com/office/powerpoint/2010/main" val="381023939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39723</TotalTime>
  <Words>2648</Words>
  <Application>Microsoft Office PowerPoint</Application>
  <PresentationFormat>Affichage à l'écran (4:3)</PresentationFormat>
  <Paragraphs>354</Paragraphs>
  <Slides>29</Slides>
  <Notes>29</Notes>
  <HiddenSlides>0</HiddenSlides>
  <MMClips>0</MMClips>
  <ScaleCrop>false</ScaleCrop>
  <HeadingPairs>
    <vt:vector size="6" baseType="variant">
      <vt:variant>
        <vt:lpstr>Thème</vt:lpstr>
      </vt:variant>
      <vt:variant>
        <vt:i4>1</vt:i4>
      </vt:variant>
      <vt:variant>
        <vt:lpstr>Liaisons</vt:lpstr>
      </vt:variant>
      <vt:variant>
        <vt:i4>5</vt:i4>
      </vt:variant>
      <vt:variant>
        <vt:lpstr>Titres des diapositives</vt:lpstr>
      </vt:variant>
      <vt:variant>
        <vt:i4>29</vt:i4>
      </vt:variant>
    </vt:vector>
  </HeadingPairs>
  <TitlesOfParts>
    <vt:vector size="35" baseType="lpstr">
      <vt:lpstr>Thème Office</vt:lpstr>
      <vt:lpstr>\\localhost\Users\aristidemedenou\Desktop\DPBEP_2018\WORD\Macintosh HD:Users:aristidemedenou:Desktop:DPBEP_2018:WORD:Final:DPBEP_DGAE_07-06-2017_19062017.docx!OLE_LINK1</vt:lpstr>
      <vt:lpstr>\\localhost\Users\aristidemedenou\Desktop\DPBEP_2018\WORD\Macintosh HD:Users:aristidemedenou:Desktop:DPBEP_2018:WORD:Final:DPBEP_DGAE_07-06-2017_19062017.docx!OLE_LINK2</vt:lpstr>
      <vt:lpstr>\\localhost\Users\aristidemedenou\Documents\Document2!OLE_LINK1</vt:lpstr>
      <vt:lpstr>\\localhost\Users\aristidemedenou\Desktop\DPBEP_2018\WORD\Final\Document5!_1433392194!OLE_LINK3</vt:lpstr>
      <vt:lpstr>\\localhost\Users\aristidemedenou\Documents\Macintosh HD:Users:aristidemedenou:Desktop:DPBEP_2018:WORD:DPBEP_DGAE_30042017.docx!OLE_LINK4</vt:lpstr>
      <vt:lpstr>DOCUMENT DE PROGRAMMATION BUDGETAIRE ET ECONOMIQUE PLURIANNUELLE (DPBEP) 2018-2020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Contexte d’élaboration du budget 2018</vt:lpstr>
      <vt:lpstr>Objectif de la politique économique 2018-2020</vt:lpstr>
      <vt:lpstr>Trois piliers retenus au PAG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DGAE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Echanges commerciaux entre le Bénin et le Nigeria face à la dépréciation du naira</dc:title>
  <dc:creator>Aristide MEDENON</dc:creator>
  <cp:lastModifiedBy>24HEURES AUBENIN</cp:lastModifiedBy>
  <cp:revision>370</cp:revision>
  <cp:lastPrinted>2017-06-26T14:58:47Z</cp:lastPrinted>
  <dcterms:created xsi:type="dcterms:W3CDTF">2016-10-26T09:11:48Z</dcterms:created>
  <dcterms:modified xsi:type="dcterms:W3CDTF">2017-06-26T19:10:15Z</dcterms:modified>
</cp:coreProperties>
</file>